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199"/>
  </p:notesMasterIdLst>
  <p:sldIdLst>
    <p:sldId id="256" r:id="rId3"/>
    <p:sldId id="418" r:id="rId4"/>
    <p:sldId id="521" r:id="rId5"/>
    <p:sldId id="609" r:id="rId6"/>
    <p:sldId id="633" r:id="rId7"/>
    <p:sldId id="610" r:id="rId8"/>
    <p:sldId id="611" r:id="rId9"/>
    <p:sldId id="612" r:id="rId10"/>
    <p:sldId id="263" r:id="rId11"/>
    <p:sldId id="613" r:id="rId12"/>
    <p:sldId id="629" r:id="rId13"/>
    <p:sldId id="533" r:id="rId14"/>
    <p:sldId id="421" r:id="rId15"/>
    <p:sldId id="534" r:id="rId16"/>
    <p:sldId id="423" r:id="rId17"/>
    <p:sldId id="426" r:id="rId18"/>
    <p:sldId id="427" r:id="rId19"/>
    <p:sldId id="268" r:id="rId20"/>
    <p:sldId id="269" r:id="rId21"/>
    <p:sldId id="535" r:id="rId22"/>
    <p:sldId id="536" r:id="rId23"/>
    <p:sldId id="320" r:id="rId24"/>
    <p:sldId id="321" r:id="rId25"/>
    <p:sldId id="541" r:id="rId26"/>
    <p:sldId id="540" r:id="rId27"/>
    <p:sldId id="542" r:id="rId28"/>
    <p:sldId id="417" r:id="rId29"/>
    <p:sldId id="543" r:id="rId30"/>
    <p:sldId id="544" r:id="rId31"/>
    <p:sldId id="545" r:id="rId32"/>
    <p:sldId id="546" r:id="rId33"/>
    <p:sldId id="547" r:id="rId34"/>
    <p:sldId id="548" r:id="rId35"/>
    <p:sldId id="632" r:id="rId36"/>
    <p:sldId id="631" r:id="rId37"/>
    <p:sldId id="509" r:id="rId38"/>
    <p:sldId id="510" r:id="rId39"/>
    <p:sldId id="511" r:id="rId40"/>
    <p:sldId id="549" r:id="rId41"/>
    <p:sldId id="512" r:id="rId42"/>
    <p:sldId id="550" r:id="rId43"/>
    <p:sldId id="428" r:id="rId44"/>
    <p:sldId id="431" r:id="rId45"/>
    <p:sldId id="430" r:id="rId46"/>
    <p:sldId id="552" r:id="rId47"/>
    <p:sldId id="553" r:id="rId48"/>
    <p:sldId id="554" r:id="rId49"/>
    <p:sldId id="556" r:id="rId50"/>
    <p:sldId id="558" r:id="rId51"/>
    <p:sldId id="275" r:id="rId52"/>
    <p:sldId id="434" r:id="rId53"/>
    <p:sldId id="323" r:id="rId54"/>
    <p:sldId id="435" r:id="rId55"/>
    <p:sldId id="436" r:id="rId56"/>
    <p:sldId id="559" r:id="rId57"/>
    <p:sldId id="437" r:id="rId58"/>
    <p:sldId id="438" r:id="rId59"/>
    <p:sldId id="439" r:id="rId60"/>
    <p:sldId id="560" r:id="rId61"/>
    <p:sldId id="440" r:id="rId62"/>
    <p:sldId id="443" r:id="rId63"/>
    <p:sldId id="441" r:id="rId64"/>
    <p:sldId id="442" r:id="rId65"/>
    <p:sldId id="561" r:id="rId66"/>
    <p:sldId id="446" r:id="rId67"/>
    <p:sldId id="445" r:id="rId68"/>
    <p:sldId id="444" r:id="rId69"/>
    <p:sldId id="563" r:id="rId70"/>
    <p:sldId id="564" r:id="rId71"/>
    <p:sldId id="451" r:id="rId72"/>
    <p:sldId id="452" r:id="rId73"/>
    <p:sldId id="453" r:id="rId74"/>
    <p:sldId id="454" r:id="rId75"/>
    <p:sldId id="455" r:id="rId76"/>
    <p:sldId id="565" r:id="rId77"/>
    <p:sldId id="458" r:id="rId78"/>
    <p:sldId id="457" r:id="rId79"/>
    <p:sldId id="456" r:id="rId80"/>
    <p:sldId id="459" r:id="rId81"/>
    <p:sldId id="462" r:id="rId82"/>
    <p:sldId id="470" r:id="rId83"/>
    <p:sldId id="471" r:id="rId84"/>
    <p:sldId id="466" r:id="rId85"/>
    <p:sldId id="473" r:id="rId86"/>
    <p:sldId id="474" r:id="rId87"/>
    <p:sldId id="475" r:id="rId88"/>
    <p:sldId id="513" r:id="rId89"/>
    <p:sldId id="514" r:id="rId90"/>
    <p:sldId id="469" r:id="rId91"/>
    <p:sldId id="515" r:id="rId92"/>
    <p:sldId id="292" r:id="rId93"/>
    <p:sldId id="294" r:id="rId94"/>
    <p:sldId id="476" r:id="rId95"/>
    <p:sldId id="477" r:id="rId96"/>
    <p:sldId id="295" r:id="rId97"/>
    <p:sldId id="296" r:id="rId98"/>
    <p:sldId id="566" r:id="rId99"/>
    <p:sldId id="567" r:id="rId100"/>
    <p:sldId id="327" r:id="rId101"/>
    <p:sldId id="328" r:id="rId102"/>
    <p:sldId id="298" r:id="rId103"/>
    <p:sldId id="478" r:id="rId104"/>
    <p:sldId id="299" r:id="rId105"/>
    <p:sldId id="329" r:id="rId106"/>
    <p:sldId id="330" r:id="rId107"/>
    <p:sldId id="331" r:id="rId108"/>
    <p:sldId id="332" r:id="rId109"/>
    <p:sldId id="300" r:id="rId110"/>
    <p:sldId id="334" r:id="rId111"/>
    <p:sldId id="302" r:id="rId112"/>
    <p:sldId id="336" r:id="rId113"/>
    <p:sldId id="303" r:id="rId114"/>
    <p:sldId id="304" r:id="rId115"/>
    <p:sldId id="305" r:id="rId116"/>
    <p:sldId id="308" r:id="rId117"/>
    <p:sldId id="568" r:id="rId118"/>
    <p:sldId id="569" r:id="rId119"/>
    <p:sldId id="516" r:id="rId120"/>
    <p:sldId id="480" r:id="rId121"/>
    <p:sldId id="481" r:id="rId122"/>
    <p:sldId id="482" r:id="rId123"/>
    <p:sldId id="483" r:id="rId124"/>
    <p:sldId id="484" r:id="rId125"/>
    <p:sldId id="485" r:id="rId126"/>
    <p:sldId id="486" r:id="rId127"/>
    <p:sldId id="487" r:id="rId128"/>
    <p:sldId id="488" r:id="rId129"/>
    <p:sldId id="315" r:id="rId130"/>
    <p:sldId id="314" r:id="rId131"/>
    <p:sldId id="316" r:id="rId132"/>
    <p:sldId id="317" r:id="rId133"/>
    <p:sldId id="318" r:id="rId134"/>
    <p:sldId id="339" r:id="rId135"/>
    <p:sldId id="517" r:id="rId136"/>
    <p:sldId id="489" r:id="rId137"/>
    <p:sldId id="570" r:id="rId138"/>
    <p:sldId id="574" r:id="rId139"/>
    <p:sldId id="582" r:id="rId140"/>
    <p:sldId id="573" r:id="rId141"/>
    <p:sldId id="575" r:id="rId142"/>
    <p:sldId id="583" r:id="rId143"/>
    <p:sldId id="576" r:id="rId144"/>
    <p:sldId id="577" r:id="rId145"/>
    <p:sldId id="579" r:id="rId146"/>
    <p:sldId id="580" r:id="rId147"/>
    <p:sldId id="581" r:id="rId148"/>
    <p:sldId id="496" r:id="rId149"/>
    <p:sldId id="520" r:id="rId150"/>
    <p:sldId id="497" r:id="rId151"/>
    <p:sldId id="498" r:id="rId152"/>
    <p:sldId id="499" r:id="rId153"/>
    <p:sldId id="637" r:id="rId154"/>
    <p:sldId id="638" r:id="rId155"/>
    <p:sldId id="639" r:id="rId156"/>
    <p:sldId id="640" r:id="rId157"/>
    <p:sldId id="642" r:id="rId158"/>
    <p:sldId id="641" r:id="rId159"/>
    <p:sldId id="584" r:id="rId160"/>
    <p:sldId id="585" r:id="rId161"/>
    <p:sldId id="586" r:id="rId162"/>
    <p:sldId id="588" r:id="rId163"/>
    <p:sldId id="589" r:id="rId164"/>
    <p:sldId id="635" r:id="rId165"/>
    <p:sldId id="636" r:id="rId166"/>
    <p:sldId id="500" r:id="rId167"/>
    <p:sldId id="590" r:id="rId168"/>
    <p:sldId id="593" r:id="rId169"/>
    <p:sldId id="591" r:id="rId170"/>
    <p:sldId id="592" r:id="rId171"/>
    <p:sldId id="503" r:id="rId172"/>
    <p:sldId id="615" r:id="rId173"/>
    <p:sldId id="621" r:id="rId174"/>
    <p:sldId id="622" r:id="rId175"/>
    <p:sldId id="616" r:id="rId176"/>
    <p:sldId id="617" r:id="rId177"/>
    <p:sldId id="623" r:id="rId178"/>
    <p:sldId id="626" r:id="rId179"/>
    <p:sldId id="627" r:id="rId180"/>
    <p:sldId id="628" r:id="rId181"/>
    <p:sldId id="505" r:id="rId182"/>
    <p:sldId id="596" r:id="rId183"/>
    <p:sldId id="597" r:id="rId184"/>
    <p:sldId id="506" r:id="rId185"/>
    <p:sldId id="508" r:id="rId186"/>
    <p:sldId id="598" r:id="rId187"/>
    <p:sldId id="599" r:id="rId188"/>
    <p:sldId id="600" r:id="rId189"/>
    <p:sldId id="601" r:id="rId190"/>
    <p:sldId id="602" r:id="rId191"/>
    <p:sldId id="603" r:id="rId192"/>
    <p:sldId id="604" r:id="rId193"/>
    <p:sldId id="605" r:id="rId194"/>
    <p:sldId id="606" r:id="rId195"/>
    <p:sldId id="607" r:id="rId196"/>
    <p:sldId id="608" r:id="rId197"/>
    <p:sldId id="630" r:id="rId19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9900"/>
    <a:srgbClr val="00FF00"/>
    <a:srgbClr val="006600"/>
    <a:srgbClr val="990000"/>
    <a:srgbClr val="9900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>
      <p:cViewPr varScale="1">
        <p:scale>
          <a:sx n="74" d="100"/>
          <a:sy n="74" d="100"/>
        </p:scale>
        <p:origin x="12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DB38-9C71-4141-BC5F-2BE24C9C1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58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BC28B-266F-4BE5-9764-20BA15CD5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33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379F-4F16-45C4-9F2A-FB760F381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59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E67D0-4F34-4187-8240-1269523FF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49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9857-8F53-47E1-ACFC-B3375BDD9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9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55DF0-5CEE-4502-9858-6E573B942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994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32BD-8412-4D10-8BAC-F3E62EAB9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0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2659-6DC0-45FF-9C1D-B6F1D393D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37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E106-374F-41BC-A2B9-C65B76AB6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248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66DBC-CBC2-4539-B717-B0A97B8A4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04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5BA2A-AAE6-4A9E-B0D7-98C7CC348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7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379B1BC-41D0-4169-8D5B-E221DA5CE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7.w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08257" y="1845780"/>
            <a:ext cx="3494430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Knowledge Representation</a:t>
            </a:r>
            <a:endParaRPr lang="zh-CN" altLang="en-US" sz="2000" dirty="0" smtClean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771"/>
            <a:ext cx="424656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 知识表示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175516" y="2500546"/>
            <a:ext cx="432117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4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67833" y="866516"/>
            <a:ext cx="678448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2.2 </a:t>
            </a:r>
            <a:r>
              <a:rPr lang="zh-CN" altLang="en-US" sz="2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knowledge representation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）</a:t>
            </a:r>
            <a:endParaRPr lang="zh-CN" altLang="en-US" sz="28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1905" y="1844824"/>
            <a:ext cx="7976191" cy="12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知识的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形式化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模型化</a:t>
            </a:r>
            <a:endParaRPr lang="zh-CN" altLang="en-US" sz="2000" dirty="0" smtClean="0">
              <a:solidFill>
                <a:srgbClr val="0000FF"/>
              </a:solidFill>
              <a:latin typeface="+mn-ea"/>
            </a:endParaRPr>
          </a:p>
          <a:p>
            <a:pPr marL="0" indent="0" algn="just"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 smtClean="0">
                <a:latin typeface="+mn-ea"/>
              </a:rPr>
              <a:t> 对知识的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一种描述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一组约定</a:t>
            </a:r>
            <a:r>
              <a:rPr lang="zh-CN" altLang="en-US" sz="2000" dirty="0" smtClean="0">
                <a:latin typeface="+mn-ea"/>
              </a:rPr>
              <a:t>，一种计算机可接受的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dirty="0" smtClean="0">
                <a:latin typeface="+mn-ea"/>
              </a:rPr>
              <a:t>用于描述</a:t>
            </a:r>
            <a:r>
              <a:rPr lang="zh-CN" altLang="en-US" sz="2000" dirty="0">
                <a:latin typeface="+mn-ea"/>
              </a:rPr>
              <a:t>知识</a:t>
            </a:r>
            <a:endParaRPr lang="en-US" altLang="zh-CN" sz="2000" dirty="0" smtClean="0">
              <a:latin typeface="+mn-ea"/>
            </a:endParaRPr>
          </a:p>
          <a:p>
            <a:pPr marL="0" indent="0" algn="just"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数据结构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30597" y="3284984"/>
            <a:ext cx="4722183" cy="229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选择知识表示方法的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原则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能充分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2000" dirty="0" smtClean="0">
                <a:latin typeface="+mn-ea"/>
              </a:rPr>
              <a:t>领域知识</a:t>
            </a:r>
            <a:endParaRPr lang="en-US" altLang="zh-CN" sz="2000" dirty="0" smtClean="0">
              <a:latin typeface="+mn-ea"/>
            </a:endParaRP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有利于对知识的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利用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便于对知识的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组织、维护与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管理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便于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理解与实现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29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19708" y="1689189"/>
            <a:ext cx="7812732" cy="2908489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可在不同知识之间建立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含义：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若某个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是人而受法律约束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犯了罪，就必须受到惩罚。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ChangeArrowheads="1"/>
          </p:cNvSpPr>
          <p:nvPr/>
        </p:nvSpPr>
        <p:spPr bwMode="auto">
          <a:xfrm>
            <a:off x="684213" y="908720"/>
            <a:ext cx="2303611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5.3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谓词演算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84213" y="1772816"/>
            <a:ext cx="7920235" cy="4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谓词逻辑的语法和语义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基本符号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谓词、变量、函数、常量、括号、逗号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原子公式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：由若干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谓词符号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组成。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规定论域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内的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一个相应关系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常量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简单的项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，表示论域内的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物体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实体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变量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不涉及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具体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实体。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泛指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抽象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论域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内的函数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，论域内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个实体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另一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实体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原子公式   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Married[father(LI),mother(LI)]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的父亲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和母亲是夫妻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54063" y="981075"/>
            <a:ext cx="23050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、连词、量词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84213" y="1819612"/>
                <a:ext cx="8064500" cy="4142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与命题逻辑</a:t>
                </a:r>
                <a:r>
                  <a:rPr lang="en-US" altLang="zh-CN" sz="2000" dirty="0">
                    <a:latin typeface="+mn-ea"/>
                    <a:ea typeface="+mn-ea"/>
                  </a:rPr>
                  <a:t>(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命题公式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对应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谓词逻辑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中也有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谓词公式、原子谓词公式、复合谓词公式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等概念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ts val="35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就是一个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原子谓词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公式</a:t>
                </a:r>
                <a:endParaRPr lang="en-US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600"/>
                  </a:spcAft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Human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是谓词，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体变元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x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定义域称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体域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</a:p>
              <a:p>
                <a:pPr marL="342900" indent="-342900" eaLnBrk="1" hangingPunct="1">
                  <a:lnSpc>
                    <a:spcPts val="35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元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谓词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公式</a:t>
                </a:r>
                <a:endPara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一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谓词</a:t>
                </a:r>
                <a:r>
                  <a:rPr lang="zh-CN" altLang="zh-CN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可以</a:t>
                </a:r>
                <a:r>
                  <a:rPr lang="zh-CN" altLang="zh-CN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若干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en-US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体变元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600"/>
                  </a:spcAft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</a:t>
                </a:r>
                <a:r>
                  <a:rPr lang="zh-CN" altLang="zh-CN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谓词</a:t>
                </a:r>
                <a:r>
                  <a:rPr lang="zh-CN" altLang="zh-CN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公式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中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不是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特定的个体，因而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谓词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也称为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命题函数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可用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体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域中任一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具体值，替代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命题函数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中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体变元。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x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←张三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 eaLnBrk="1" hangingPunct="1">
                  <a:lnSpc>
                    <a:spcPts val="35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谓词公式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原子谓词公式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通过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连接词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构成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分子谓词公式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1819612"/>
                <a:ext cx="8064500" cy="4142160"/>
              </a:xfrm>
              <a:prstGeom prst="rect">
                <a:avLst/>
              </a:prstGeom>
              <a:blipFill rotWithShape="0">
                <a:blip r:embed="rId2"/>
                <a:stretch>
                  <a:fillRect l="-1890" t="-1324" r="-1436" b="-1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683569" y="1690679"/>
            <a:ext cx="7776864" cy="441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∧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 表示所连结的</a:t>
            </a:r>
            <a:r>
              <a:rPr lang="zh-CN" altLang="en-US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个谓词之间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析取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∨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”，表示所连结的</a:t>
            </a:r>
            <a:r>
              <a:rPr lang="zh-CN" altLang="en-US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个谓词之间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”，表示“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的语义。（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那么；一旦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就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作“如果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，那么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其中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条件的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US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条件的</a:t>
            </a:r>
            <a:r>
              <a:rPr lang="zh-CN" altLang="en-US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”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（或“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”），表示</a:t>
            </a:r>
            <a:r>
              <a:rPr lang="zh-CN" altLang="en-US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对其后面命题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：符号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“↔”，表示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当且仅当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”的语义。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↔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Q”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683568" y="1052984"/>
            <a:ext cx="136966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连词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1038" y="1771650"/>
            <a:ext cx="7923410" cy="3139321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∧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将几个原子谓词公式连接起来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每个组成部分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合取项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如：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我喜爱音乐和绘画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LIKE(I , MUSIC)∧LIKE(I , PAINTING)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如：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“李”住在一幢黄色的房子里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folHlin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LIVES(LI , HOUSE)∧COLOR(HOUSE , YELLOW)</a:t>
            </a:r>
          </a:p>
        </p:txBody>
      </p:sp>
      <p:sp>
        <p:nvSpPr>
          <p:cNvPr id="2" name="矩形 1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合取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90200" y="4883675"/>
            <a:ext cx="3037984" cy="27296"/>
            <a:chOff x="3190200" y="4883675"/>
            <a:chExt cx="3037984" cy="2729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3190200" y="4883675"/>
              <a:ext cx="7920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连接符 5"/>
            <p:cNvCxnSpPr/>
            <p:nvPr/>
          </p:nvCxnSpPr>
          <p:spPr bwMode="auto">
            <a:xfrm>
              <a:off x="5436096" y="4910971"/>
              <a:ext cx="7920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74688" y="1700808"/>
            <a:ext cx="8001768" cy="2369880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∨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将几个原子谓词公式连接起来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析取式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析取式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每个组成部分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析取项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李明打篮球或踢足球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PLAYS(LIMING , BASKETBALL)∨PLAYS(LIMING , FOOTBALL)</a:t>
            </a: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析取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71264" y="1556792"/>
            <a:ext cx="8077200" cy="3554819"/>
          </a:xfr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连词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连接两个公式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，构成的公式称为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蕴含的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前项</a:t>
            </a:r>
            <a:r>
              <a:rPr lang="en-US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前提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右式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后项</a:t>
            </a:r>
            <a:r>
              <a:rPr lang="en-US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书是何平的，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它是兰色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OWNS(HEPING , BOOK) →COLOR(BOOK , BLUE)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李华跑得最快，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他取得冠军。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RUNS(LIHUA , FASTEST)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WINS(LIHUA , CHAMPION)</a:t>
            </a: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③ 蕴含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866062" cy="1569660"/>
          </a:xfr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含有符号“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否定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如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，机器人不在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号房间内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可表示为：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INROOM(ROBOT , r2)</a:t>
            </a:r>
            <a:endParaRPr lang="en-US" altLang="zh-CN" sz="20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1038" y="1043444"/>
            <a:ext cx="12986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宋体" panose="02010600030101010101" pitchFamily="2" charset="-122"/>
              </a:rPr>
              <a:t>④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否定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4213" y="3452807"/>
            <a:ext cx="78660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等价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P↔Q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为真，当且仅当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同时为真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同时为假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83568" y="1736569"/>
            <a:ext cx="7992814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① 全称量词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符号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任意的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任何一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所有的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任一个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真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论域中的所有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，都有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机器人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灰色的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表示为：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(ROBOT(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=&gt; COLOR(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GRAY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754063" y="981075"/>
            <a:ext cx="1585689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⑵、</a:t>
            </a:r>
            <a:r>
              <a:rPr lang="zh-CN" altLang="en-US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量词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683568" y="1710675"/>
            <a:ext cx="799288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存在量词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符号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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至少有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”：“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存在一个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某些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至少有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真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论域中至少存在一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，使得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号房间内有个物体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INROOM(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r1)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8856" y="1800112"/>
            <a:ext cx="6525432" cy="242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常用的知识表示方法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状态空间   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●</a:t>
            </a:r>
            <a:r>
              <a:rPr lang="en-US" altLang="zh-CN" sz="1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问题归约   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产生式系统</a:t>
            </a:r>
            <a:endParaRPr lang="en-US" altLang="zh-CN" sz="2400" dirty="0" smtClean="0">
              <a:solidFill>
                <a:schemeClr val="tx2"/>
              </a:solidFill>
              <a:latin typeface="+mn-ea"/>
            </a:endParaRPr>
          </a:p>
          <a:p>
            <a:pPr marL="471487" lvl="1" indent="0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●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谓词逻辑   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语义网络   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●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知识图谱</a:t>
            </a:r>
            <a:endParaRPr lang="en-US" altLang="zh-CN" sz="2400" dirty="0" smtClean="0">
              <a:solidFill>
                <a:schemeClr val="tx2"/>
              </a:solidFill>
              <a:latin typeface="+mn-ea"/>
            </a:endParaRPr>
          </a:p>
          <a:p>
            <a:pPr marL="471487" lvl="1" indent="0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●  </a:t>
            </a:r>
            <a:r>
              <a:rPr lang="zh-CN" altLang="en-US" sz="2400" dirty="0" smtClean="0">
                <a:solidFill>
                  <a:schemeClr val="tx2"/>
                </a:solidFill>
                <a:latin typeface="+mn-ea"/>
              </a:rPr>
              <a:t>其它</a:t>
            </a:r>
            <a:endParaRPr lang="zh-CN" altLang="en-US" sz="2400" dirty="0">
              <a:solidFill>
                <a:schemeClr val="tx2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endParaRPr lang="zh-CN" altLang="en-US" sz="20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487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756221" y="1811266"/>
            <a:ext cx="7920235" cy="363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知识，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再用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将有关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的谓词连接起来，形成一个谓词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复合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以表达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一个完整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的含义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设有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下列知识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刘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欢比他父亲出名。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② 高扬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是计算机系的一名学生，但他不喜欢编程。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③ 任何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整数或者为正或者为负。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3568" y="908720"/>
            <a:ext cx="316835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一阶谓词表示法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20235" cy="3444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9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谓词公式表示上述知识，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首先定义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出名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是计算机系的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LIKE(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喜欢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是整数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是正数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是负数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84286" y="1789410"/>
            <a:ext cx="7920162" cy="337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知识的谓词逻辑表达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①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刘欢比他父亲出名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father(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高扬是计算机系的一名学生，但他不喜欢编程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)∧¬LIKE(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programing)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任何整数或者为正或者为负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)(I(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)→(P(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84212" y="1740688"/>
            <a:ext cx="792023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描述图中房屋结构的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WEDGE(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是楔形块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是长方块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是个体变元，它们的个体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域为｛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房屋概念可表示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一组合式谓词公式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SUPPORT(A,B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)∧WEDGE(A)∧BRICK(B)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4211" name="Picture 5" descr="j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844824"/>
            <a:ext cx="2270976" cy="17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55776" y="836712"/>
            <a:ext cx="475252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除前述命题逻辑已列出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否定之否定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¬(¬P)= 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)=(¬P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或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摩根定律：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¬(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否率：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Q)=(¬Q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¬P)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23528" y="260648"/>
            <a:ext cx="2592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逻辑关系表达：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683568" y="1628800"/>
            <a:ext cx="813690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x)[¬P(x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980728"/>
            <a:ext cx="340317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还可确立以下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" name="矩形 2"/>
          <p:cNvSpPr/>
          <p:nvPr/>
        </p:nvSpPr>
        <p:spPr>
          <a:xfrm>
            <a:off x="3869336" y="1824332"/>
            <a:ext cx="4159048" cy="281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920" y="2519969"/>
            <a:ext cx="33843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并非所有的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472" y="3396817"/>
            <a:ext cx="27734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6" name="矩形 5"/>
          <p:cNvSpPr/>
          <p:nvPr/>
        </p:nvSpPr>
        <p:spPr>
          <a:xfrm>
            <a:off x="5442348" y="4142807"/>
            <a:ext cx="34774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7" name="矩形 6"/>
          <p:cNvSpPr/>
          <p:nvPr/>
        </p:nvSpPr>
        <p:spPr>
          <a:xfrm>
            <a:off x="3400516" y="4872943"/>
            <a:ext cx="27556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5160" y="5600559"/>
            <a:ext cx="40324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9336" y="2105864"/>
            <a:ext cx="4159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为假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3458" y="2819566"/>
            <a:ext cx="38148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存在一个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83568" y="980728"/>
            <a:ext cx="295232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置换</a:t>
            </a:r>
            <a:r>
              <a:rPr lang="en-US" altLang="zh-CN" sz="260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(Substitution)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1700808"/>
                <a:ext cx="7848872" cy="3139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2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定义：用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常量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函数</a:t>
                </a:r>
                <a:r>
                  <a:rPr lang="zh-CN" altLang="en-US" sz="28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替换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变元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使变</a:t>
                </a:r>
                <a:r>
                  <a:rPr lang="zh-CN" altLang="en-US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元不在公式中出现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marL="342900" lvl="2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形式：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{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有限集合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项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互不相同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变元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项替换变元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不相同。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a/x ,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f(b)/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w/z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}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{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g(y)/x , f(x)/y}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不是一个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700808"/>
                <a:ext cx="7848872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1863" b="-23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992888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推理规则：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合式公式的集合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产生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合式公式。</a:t>
            </a:r>
            <a:endParaRPr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24512" y="2383160"/>
            <a:ext cx="4365192" cy="685800"/>
            <a:chOff x="724512" y="2383160"/>
            <a:chExt cx="4365192" cy="68580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62404" y="2383160"/>
              <a:ext cx="2527300" cy="685800"/>
              <a:chOff x="2784" y="2496"/>
              <a:chExt cx="1592" cy="432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784" y="2496"/>
                <a:ext cx="1592" cy="432"/>
                <a:chOff x="1344" y="2160"/>
                <a:chExt cx="1592" cy="432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AutoShape 7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34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</a:t>
                  </a:r>
                  <a:r>
                    <a:rPr lang="en-US" altLang="zh-CN" b="1" baseline="-25000">
                      <a:ea typeface="宋体" panose="02010600030101010101" pitchFamily="2" charset="-122"/>
                    </a:rPr>
                    <a:t>2</a:t>
                  </a:r>
                  <a:endParaRPr lang="zh-CN" altLang="en-US" b="1" baseline="-250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3076" y="250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endParaRPr lang="zh-CN" altLang="en-US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2850" y="2688"/>
                <a:ext cx="75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b="1" baseline="-25000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24512" y="2483242"/>
              <a:ext cx="147091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假言推理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4512" y="3456296"/>
            <a:ext cx="4599864" cy="685800"/>
            <a:chOff x="724512" y="3456296"/>
            <a:chExt cx="4599864" cy="685800"/>
          </a:xfrm>
        </p:grpSpPr>
        <p:sp>
          <p:nvSpPr>
            <p:cNvPr id="15" name="矩形 14"/>
            <p:cNvSpPr/>
            <p:nvPr/>
          </p:nvSpPr>
          <p:spPr>
            <a:xfrm>
              <a:off x="724512" y="3573016"/>
              <a:ext cx="1731690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全称化推理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555776" y="3456296"/>
              <a:ext cx="2768600" cy="685800"/>
              <a:chOff x="2160" y="3072"/>
              <a:chExt cx="1744" cy="432"/>
            </a:xfrm>
          </p:grpSpPr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>
                <a:off x="2160" y="3072"/>
                <a:ext cx="1744" cy="432"/>
                <a:chOff x="1344" y="2160"/>
                <a:chExt cx="1744" cy="432"/>
              </a:xfrm>
            </p:grpSpPr>
            <p:sp>
              <p:nvSpPr>
                <p:cNvPr id="2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4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4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W(A)</a:t>
                  </a:r>
                  <a:endParaRPr lang="zh-CN" altLang="en-US" b="1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289" y="3078"/>
                <a:ext cx="7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W(x)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208" y="3267"/>
                <a:ext cx="8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zh-CN" altLang="en-US" b="1">
                    <a:ea typeface="宋体" panose="02010600030101010101" pitchFamily="2" charset="-122"/>
                  </a:rPr>
                  <a:t>任意常量</a:t>
                </a:r>
                <a:r>
                  <a:rPr lang="en-US" altLang="zh-CN" b="1">
                    <a:ea typeface="宋体" panose="02010600030101010101" pitchFamily="2" charset="-122"/>
                  </a:rPr>
                  <a:t>A</a:t>
                </a:r>
                <a:endParaRPr lang="en-US" altLang="zh-CN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24512" y="4550064"/>
            <a:ext cx="7807928" cy="1471225"/>
            <a:chOff x="724512" y="4550064"/>
            <a:chExt cx="7807928" cy="1471225"/>
          </a:xfrm>
        </p:grpSpPr>
        <p:sp>
          <p:nvSpPr>
            <p:cNvPr id="23" name="矩形 22"/>
            <p:cNvSpPr/>
            <p:nvPr/>
          </p:nvSpPr>
          <p:spPr>
            <a:xfrm>
              <a:off x="724512" y="4581128"/>
              <a:ext cx="147091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综合推理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339752" y="4550064"/>
              <a:ext cx="3530600" cy="685800"/>
              <a:chOff x="1248" y="3552"/>
              <a:chExt cx="2224" cy="432"/>
            </a:xfrm>
          </p:grpSpPr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auto">
              <a:xfrm>
                <a:off x="2640" y="3648"/>
                <a:ext cx="336" cy="1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928" y="3657"/>
                <a:ext cx="5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zh-CN" altLang="en-US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          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</a:p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(x)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(x)</a:t>
                </a:r>
                <a:endParaRPr lang="zh-CN" altLang="en-US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标注 29"/>
                <p:cNvSpPr/>
                <p:nvPr/>
              </p:nvSpPr>
              <p:spPr bwMode="auto">
                <a:xfrm>
                  <a:off x="6228184" y="5445225"/>
                  <a:ext cx="2304256" cy="576064"/>
                </a:xfrm>
                <a:prstGeom prst="wedgeRectCallout">
                  <a:avLst>
                    <a:gd name="adj1" fmla="val -64560"/>
                    <a:gd name="adj2" fmla="val -125368"/>
                  </a:avLst>
                </a:prstGeom>
                <a:noFill/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采用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的置换，使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(X)</a:t>
                  </a:r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一致。</a:t>
                  </a:r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8184" y="5445225"/>
                  <a:ext cx="2304256" cy="576064"/>
                </a:xfrm>
                <a:prstGeom prst="wedgeRectCallout">
                  <a:avLst>
                    <a:gd name="adj1" fmla="val -64560"/>
                    <a:gd name="adj2" fmla="val -125368"/>
                  </a:avLst>
                </a:prstGeom>
                <a:blipFill rotWithShape="0">
                  <a:blip r:embed="rId2"/>
                  <a:stretch>
                    <a:fillRect r="-2752" b="-11243"/>
                  </a:stretch>
                </a:blip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4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3568" y="1756261"/>
            <a:ext cx="792088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C(x)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一般黑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(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y)[C(x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C(y)]→B(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y)[¬(C(x)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y)¬[(C(x)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 ¬(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2" name="矩形 1"/>
          <p:cNvSpPr/>
          <p:nvPr/>
        </p:nvSpPr>
        <p:spPr>
          <a:xfrm>
            <a:off x="679281" y="1052736"/>
            <a:ext cx="3096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天下乌鸦一般黑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2" y="1715998"/>
            <a:ext cx="7488188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①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马科斯是男人；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②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马科斯是庞贝人；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③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所有庞贝人都是罗马人；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④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凯撒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是统治者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⑤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所有罗马人或忠于凯撒或仇恨他；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⑥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每个人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忠于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某个人；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⑦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人们只想暗杀他们不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忠于的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统治者；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宋体" panose="02010600030101010101" pitchFamily="2" charset="-122"/>
              </a:rPr>
              <a:t>⑧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马科斯试图谋杀凯撒。</a:t>
            </a:r>
            <a:endParaRPr lang="en-US" altLang="zh-CN" sz="2400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1010295"/>
            <a:ext cx="3312368" cy="47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设有以下命题集</a:t>
            </a:r>
          </a:p>
        </p:txBody>
      </p:sp>
    </p:spTree>
    <p:extLst>
      <p:ext uri="{BB962C8B-B14F-4D97-AF65-F5344CB8AC3E}">
        <p14:creationId xmlns:p14="http://schemas.microsoft.com/office/powerpoint/2010/main" val="16286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83568" y="1772816"/>
            <a:ext cx="784887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人工智能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虽有</a:t>
            </a:r>
            <a:r>
              <a:rPr kumimoji="1" lang="zh-CN" altLang="en-US" sz="2000" dirty="0" smtClean="0">
                <a:latin typeface="+mn-ea"/>
                <a:cs typeface="Verdana" panose="020B0604030504040204" pitchFamily="34" charset="0"/>
              </a:rPr>
              <a:t>不同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研究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领域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，且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每个研究领域又各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有规律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和特点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，</a:t>
            </a:r>
            <a:endParaRPr kumimoji="1" lang="en-US" altLang="zh-CN" sz="2000" b="1" dirty="0" smtClean="0">
              <a:latin typeface="+mn-ea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</a:pPr>
            <a:r>
              <a:rPr kumimoji="1" lang="en-US" altLang="zh-CN" sz="2000" dirty="0">
                <a:latin typeface="+mn-ea"/>
                <a:cs typeface="Verdana" panose="020B0604030504040204" pitchFamily="34" charset="0"/>
              </a:rPr>
              <a:t> </a:t>
            </a:r>
            <a:r>
              <a:rPr kumimoji="1" lang="en-US" altLang="zh-CN" sz="2000" dirty="0" smtClean="0">
                <a:latin typeface="+mn-ea"/>
                <a:cs typeface="Verdana" panose="020B0604030504040204" pitchFamily="34" charset="0"/>
              </a:rPr>
              <a:t>  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但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均可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抽象为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一个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“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问题求解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”过程。</a:t>
            </a:r>
            <a:endParaRPr kumimoji="1" lang="en-US" altLang="zh-CN" sz="2000" b="1" dirty="0" smtClean="0">
              <a:latin typeface="+mn-ea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问题求解过程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Verdana" panose="020B0604030504040204" pitchFamily="34" charset="0"/>
              </a:rPr>
              <a:t>本质上</a:t>
            </a:r>
            <a:r>
              <a:rPr kumimoji="1" lang="zh-CN" altLang="en-US" sz="2000" b="1" dirty="0" smtClean="0">
                <a:latin typeface="+mn-ea"/>
                <a:cs typeface="Verdana" panose="020B0604030504040204" pitchFamily="34" charset="0"/>
              </a:rPr>
              <a:t>就是</a:t>
            </a:r>
            <a:r>
              <a:rPr kumimoji="1" lang="zh-CN" altLang="en-US" sz="2000" b="1" dirty="0">
                <a:latin typeface="+mn-ea"/>
                <a:cs typeface="Verdana" panose="020B0604030504040204" pitchFamily="34" charset="0"/>
              </a:rPr>
              <a:t>一个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搜索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过程</a:t>
            </a:r>
            <a:endParaRPr kumimoji="1" lang="zh-CN" altLang="en-US" b="1" dirty="0">
              <a:latin typeface="+mn-ea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问题求解的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cs typeface="Verdana" panose="020B0604030504040204" pitchFamily="34" charset="0"/>
              </a:rPr>
              <a:t>两个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主要方面：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cs typeface="Verdana" panose="020B0604030504040204" pitchFamily="34" charset="0"/>
              </a:rPr>
              <a:t>问题表示、求解方法</a:t>
            </a:r>
          </a:p>
        </p:txBody>
      </p:sp>
    </p:spTree>
    <p:extLst>
      <p:ext uri="{BB962C8B-B14F-4D97-AF65-F5344CB8AC3E}">
        <p14:creationId xmlns:p14="http://schemas.microsoft.com/office/powerpoint/2010/main" val="5198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1738310"/>
                <a:ext cx="7992244" cy="3634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Pompeian(Marcus)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𝐏𝐨𝐦𝐩𝐞𝐢𝐚𝐧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ruler(Caesar)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𝐡𝐚𝐭𝐞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𝐩𝐞𝐫𝐬𝐨𝐧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𝐫𝐮𝐥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𝐭𝐫𝐲𝐚𝐬𝐬𝐚𝐬𝐢𝐧𝐚𝐭𝐞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⑧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Tryassasinate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Caesar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738310"/>
                <a:ext cx="7992244" cy="3634906"/>
              </a:xfrm>
              <a:prstGeom prst="rect">
                <a:avLst/>
              </a:prstGeom>
              <a:blipFill rotWithShape="0">
                <a:blip r:embed="rId2"/>
                <a:stretch>
                  <a:fillRect l="-1907" b="-35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9378" y="908720"/>
            <a:ext cx="340317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合式公式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表达：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2" y="1751234"/>
            <a:ext cx="7920236" cy="17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一个有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凹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室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alcove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的房间，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有两张桌子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让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机器人从凹室出发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的箱子移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，然后回到凹室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相应的行动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816424" cy="26376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9281" y="1052736"/>
            <a:ext cx="9403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示例：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27820" y="4005064"/>
            <a:ext cx="3187274" cy="1326073"/>
            <a:chOff x="4627820" y="4005064"/>
            <a:chExt cx="3187274" cy="1326073"/>
          </a:xfrm>
        </p:grpSpPr>
        <p:grpSp>
          <p:nvGrpSpPr>
            <p:cNvPr id="16" name="组合 15"/>
            <p:cNvGrpSpPr/>
            <p:nvPr/>
          </p:nvGrpSpPr>
          <p:grpSpPr>
            <a:xfrm>
              <a:off x="5436096" y="4005064"/>
              <a:ext cx="2378998" cy="1287436"/>
              <a:chOff x="5436096" y="4005064"/>
              <a:chExt cx="2378998" cy="1287436"/>
            </a:xfrm>
          </p:grpSpPr>
          <p:cxnSp>
            <p:nvCxnSpPr>
              <p:cNvPr id="3" name="直接箭头连接符 2"/>
              <p:cNvCxnSpPr/>
              <p:nvPr/>
            </p:nvCxnSpPr>
            <p:spPr bwMode="auto">
              <a:xfrm flipH="1">
                <a:off x="5436096" y="4149080"/>
                <a:ext cx="576064" cy="93610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>
                <a:off x="5436096" y="5157192"/>
                <a:ext cx="1584176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/>
              <p:cNvCxnSpPr/>
              <p:nvPr/>
            </p:nvCxnSpPr>
            <p:spPr bwMode="auto">
              <a:xfrm flipH="1" flipV="1">
                <a:off x="6516216" y="4005064"/>
                <a:ext cx="531352" cy="109376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矩形 14"/>
              <p:cNvSpPr/>
              <p:nvPr/>
            </p:nvSpPr>
            <p:spPr bwMode="auto">
              <a:xfrm>
                <a:off x="7211734" y="4932460"/>
                <a:ext cx="603360" cy="360040"/>
              </a:xfrm>
              <a:prstGeom prst="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4627820" y="4848668"/>
              <a:ext cx="644109" cy="482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56166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 smtClean="0">
                <a:latin typeface="+mn-ea"/>
                <a:ea typeface="+mn-ea"/>
              </a:rPr>
              <a:t>用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一阶谓词逻辑</a:t>
            </a:r>
            <a:r>
              <a:rPr lang="zh-CN" altLang="zh-CN" sz="2400" dirty="0" smtClean="0">
                <a:latin typeface="+mn-ea"/>
                <a:ea typeface="+mn-ea"/>
              </a:rPr>
              <a:t>描述</a:t>
            </a:r>
            <a:r>
              <a:rPr lang="zh-CN" altLang="zh-CN" sz="2400" dirty="0">
                <a:latin typeface="+mn-ea"/>
                <a:ea typeface="+mn-ea"/>
              </a:rPr>
              <a:t>机器人的行动</a:t>
            </a:r>
            <a:r>
              <a:rPr lang="zh-CN" altLang="zh-CN" sz="2400" dirty="0" smtClean="0">
                <a:latin typeface="+mn-ea"/>
                <a:ea typeface="+mn-ea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2" y="1837696"/>
            <a:ext cx="7848228" cy="359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与问题有关的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桌子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EMPTYHANDED(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手中是空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y,z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附近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HOLDS(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y,w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手中拿着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之上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用以上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之间的关系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。其中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，变量</a:t>
            </a:r>
            <a:r>
              <a:rPr lang="en-US" altLang="zh-CN" sz="200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x,y,z,w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={ROBOT}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={A,B,ALCOVE}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={BOX}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397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问题</a:t>
            </a:r>
            <a:r>
              <a:rPr lang="zh-CN" altLang="zh-CN" sz="2400" dirty="0" smtClean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 smtClean="0">
                <a:latin typeface="+mn-ea"/>
                <a:ea typeface="+mn-ea"/>
              </a:rPr>
              <a:t>描述：</a:t>
            </a: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16833"/>
            <a:ext cx="3744416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ALCOVE)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TABLE(B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3" y="4499738"/>
            <a:ext cx="76471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一系列操作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7904" y="1916832"/>
            <a:ext cx="5040560" cy="2277547"/>
            <a:chOff x="3707904" y="1916832"/>
            <a:chExt cx="5040560" cy="2277547"/>
          </a:xfrm>
        </p:grpSpPr>
        <p:sp>
          <p:nvSpPr>
            <p:cNvPr id="7" name="矩形 6"/>
            <p:cNvSpPr/>
            <p:nvPr/>
          </p:nvSpPr>
          <p:spPr>
            <a:xfrm>
              <a:off x="5004048" y="1916832"/>
              <a:ext cx="3744416" cy="22775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zh-CN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AT(ROBOT, ALCOVE)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EMPTYHANDED(ROBOT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ON(BOX,B)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TABLE(A)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TABLE(B)</a:t>
              </a:r>
              <a:endPara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3707904" y="2132857"/>
              <a:ext cx="2232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211960" y="-22703"/>
            <a:ext cx="4262775" cy="1564831"/>
            <a:chOff x="4211960" y="-22703"/>
            <a:chExt cx="4262775" cy="1564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-22703"/>
              <a:ext cx="1872208" cy="156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4497"/>
              <a:ext cx="1814503" cy="1516886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156176" y="90872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82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3568" y="1043444"/>
            <a:ext cx="1296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集：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52" y="1772816"/>
            <a:ext cx="795519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走到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拿起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252" y="3140968"/>
            <a:ext cx="7955196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0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规划中</a:t>
            </a:r>
            <a:r>
              <a:rPr lang="zh-CN" altLang="zh-CN" sz="20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，需要</a:t>
            </a:r>
            <a:r>
              <a:rPr lang="zh-CN" altLang="zh-CN" sz="20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0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每一个操作</a:t>
            </a:r>
            <a:r>
              <a:rPr lang="zh-CN" altLang="zh-CN" sz="2000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20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en-US" altLang="zh-CN" sz="20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zh-CN" sz="20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zh-CN" sz="20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0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AT(ROBOT,A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EMPTYHAND(ROBOT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397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772816"/>
            <a:ext cx="7886439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：“</a:t>
            </a: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常量替换</a:t>
            </a:r>
            <a:r>
              <a:rPr lang="en-US" altLang="zh-CN" sz="24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，以使此条件为真；</a:t>
            </a: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</a:t>
            </a:r>
            <a:r>
              <a:rPr lang="en-US" altLang="zh-CN" sz="2400" i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替换</a:t>
            </a:r>
            <a:r>
              <a:rPr lang="en-US" altLang="zh-CN" sz="24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常量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</a:t>
            </a:r>
            <a:r>
              <a:rPr lang="zh-CN" altLang="en-US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此处</a:t>
            </a:r>
            <a:r>
              <a: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560" y="260648"/>
            <a:ext cx="7992888" cy="1246495"/>
            <a:chOff x="611560" y="260648"/>
            <a:chExt cx="7992888" cy="124649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868144" y="744959"/>
              <a:ext cx="27363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这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类操作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如下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11560" y="260648"/>
              <a:ext cx="4896544" cy="124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GO-TO-A(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走到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PICK-UP-BOX(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拿起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SET-DOWN-BOX(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：机器人在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放下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右大括号 1"/>
            <p:cNvSpPr/>
            <p:nvPr/>
          </p:nvSpPr>
          <p:spPr bwMode="auto">
            <a:xfrm>
              <a:off x="5364088" y="476672"/>
              <a:ext cx="360040" cy="873969"/>
            </a:xfrm>
            <a:prstGeom prst="rightBrace">
              <a:avLst>
                <a:gd name="adj1" fmla="val 3043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0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1527"/>
            <a:ext cx="7848872" cy="36676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EMPTYHAND(ROBOT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3218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③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/>
          <p:cNvSpPr txBox="1">
            <a:spLocks noChangeArrowheads="1"/>
          </p:cNvSpPr>
          <p:nvPr/>
        </p:nvSpPr>
        <p:spPr bwMode="auto">
          <a:xfrm>
            <a:off x="684213" y="1764071"/>
            <a:ext cx="4464050" cy="43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：猴子在箱子上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：猴子拿到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香蕉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monkey, box, banana}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c}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a)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c) 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84213" y="909881"/>
            <a:ext cx="57599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4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猴子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和香蕉问题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114071" y="1738313"/>
            <a:ext cx="357428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92243" cy="43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 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u)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u)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</a:p>
          <a:p>
            <a:pPr eaLnBrk="1" hangingPunct="1">
              <a:lnSpc>
                <a:spcPts val="25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推箱子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Climbbox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：猴子爬上箱子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Grasp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猴子拿到香蕉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HB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675371" y="836712"/>
            <a:ext cx="63449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、状态空间表示法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 Space Representation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gray">
          <a:xfrm>
            <a:off x="651058" y="1728104"/>
            <a:ext cx="788138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问题表示及其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基本的形式化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操作符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/>
            </p:nvSpPr>
            <p:spPr bwMode="gray">
              <a:xfrm>
                <a:off x="664706" y="2681624"/>
                <a:ext cx="8056213" cy="33843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C00000"/>
                  </a:buClr>
                  <a:buNone/>
                </a:pPr>
                <a:r>
                  <a:rPr kumimoji="1"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状态空间法的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三要素：（状态、算符、状态空间）</a:t>
                </a:r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b="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S=[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系统状态、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叙述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为描述事物间的差别，而引入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一组最少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有序集合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，是表示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问题求解方法中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数据结构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中每个元素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𝐢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集合的分量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，称为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若给定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每个分量的一组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值（确定值）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，即可得到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具体状态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4706" y="2681624"/>
                <a:ext cx="8056213" cy="3384376"/>
              </a:xfrm>
              <a:prstGeom prst="rect">
                <a:avLst/>
              </a:prstGeom>
              <a:blipFill rotWithShape="0">
                <a:blip r:embed="rId2"/>
                <a:stretch>
                  <a:fillRect l="-2269" t="-901" r="-832" b="-34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712788" y="1055688"/>
            <a:ext cx="3712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猴子和香蕉问题求解过程：</a:t>
            </a:r>
          </a:p>
        </p:txBody>
      </p:sp>
      <p:grpSp>
        <p:nvGrpSpPr>
          <p:cNvPr id="107523" name="Group 19"/>
          <p:cNvGrpSpPr>
            <a:grpSpLocks/>
          </p:cNvGrpSpPr>
          <p:nvPr/>
        </p:nvGrpSpPr>
        <p:grpSpPr bwMode="auto">
          <a:xfrm>
            <a:off x="304800" y="1863725"/>
            <a:ext cx="8686800" cy="4157663"/>
            <a:chOff x="192" y="1174"/>
            <a:chExt cx="5472" cy="2619"/>
          </a:xfrm>
        </p:grpSpPr>
        <p:sp>
          <p:nvSpPr>
            <p:cNvPr id="107524" name="Rectangle 5"/>
            <p:cNvSpPr>
              <a:spLocks noChangeArrowheads="1"/>
            </p:cNvSpPr>
            <p:nvPr/>
          </p:nvSpPr>
          <p:spPr bwMode="auto">
            <a:xfrm>
              <a:off x="19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初始状态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a)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pic>
          <p:nvPicPr>
            <p:cNvPr id="1075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1680" y="1174"/>
              <a:ext cx="2640" cy="1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526" name="Rectangle 7"/>
            <p:cNvSpPr>
              <a:spLocks noChangeArrowheads="1"/>
            </p:cNvSpPr>
            <p:nvPr/>
          </p:nvSpPr>
          <p:spPr bwMode="auto">
            <a:xfrm>
              <a:off x="768" y="2326"/>
              <a:ext cx="7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Goto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(a, b)</a:t>
              </a:r>
            </a:p>
          </p:txBody>
        </p:sp>
        <p:sp>
          <p:nvSpPr>
            <p:cNvPr id="107527" name="AutoShape 8"/>
            <p:cNvSpPr>
              <a:spLocks noChangeArrowheads="1"/>
            </p:cNvSpPr>
            <p:nvPr/>
          </p:nvSpPr>
          <p:spPr bwMode="auto">
            <a:xfrm rot="5400000">
              <a:off x="576" y="242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28" name="Rectangle 9"/>
            <p:cNvSpPr>
              <a:spLocks noChangeArrowheads="1"/>
            </p:cNvSpPr>
            <p:nvPr/>
          </p:nvSpPr>
          <p:spPr bwMode="auto">
            <a:xfrm>
              <a:off x="192" y="2731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b)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29" name="AutoShape 10"/>
            <p:cNvSpPr>
              <a:spLocks noChangeArrowheads="1"/>
            </p:cNvSpPr>
            <p:nvPr/>
          </p:nvSpPr>
          <p:spPr bwMode="auto">
            <a:xfrm>
              <a:off x="1344" y="3190"/>
              <a:ext cx="1008" cy="144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0" name="Rectangle 11"/>
            <p:cNvSpPr>
              <a:spLocks noChangeArrowheads="1"/>
            </p:cNvSpPr>
            <p:nvPr/>
          </p:nvSpPr>
          <p:spPr bwMode="auto">
            <a:xfrm>
              <a:off x="1344" y="2911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Pushbox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(b, c)</a:t>
              </a:r>
            </a:p>
          </p:txBody>
        </p:sp>
        <p:sp>
          <p:nvSpPr>
            <p:cNvPr id="107531" name="Rectangle 12"/>
            <p:cNvSpPr>
              <a:spLocks noChangeArrowheads="1"/>
            </p:cNvSpPr>
            <p:nvPr/>
          </p:nvSpPr>
          <p:spPr bwMode="auto">
            <a:xfrm>
              <a:off x="2400" y="2806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32" name="Rectangle 13"/>
            <p:cNvSpPr>
              <a:spLocks noChangeArrowheads="1"/>
            </p:cNvSpPr>
            <p:nvPr/>
          </p:nvSpPr>
          <p:spPr bwMode="auto">
            <a:xfrm>
              <a:off x="3692" y="2950"/>
              <a:ext cx="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Climbbox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AutoShape 14"/>
            <p:cNvSpPr>
              <a:spLocks noChangeArrowheads="1"/>
            </p:cNvSpPr>
            <p:nvPr/>
          </p:nvSpPr>
          <p:spPr bwMode="auto">
            <a:xfrm>
              <a:off x="3552" y="3190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4" name="Rectangle 15"/>
            <p:cNvSpPr>
              <a:spLocks noChangeArrowheads="1"/>
            </p:cNvSpPr>
            <p:nvPr/>
          </p:nvSpPr>
          <p:spPr bwMode="auto">
            <a:xfrm>
              <a:off x="4560" y="2854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 ¬ HB</a:t>
              </a:r>
            </a:p>
          </p:txBody>
        </p:sp>
        <p:sp>
          <p:nvSpPr>
            <p:cNvPr id="107535" name="Rectangle 16"/>
            <p:cNvSpPr>
              <a:spLocks noChangeArrowheads="1"/>
            </p:cNvSpPr>
            <p:nvPr/>
          </p:nvSpPr>
          <p:spPr bwMode="auto">
            <a:xfrm>
              <a:off x="451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目标状态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HB</a:t>
              </a:r>
            </a:p>
          </p:txBody>
        </p:sp>
        <p:sp>
          <p:nvSpPr>
            <p:cNvPr id="107536" name="AutoShape 17"/>
            <p:cNvSpPr>
              <a:spLocks noChangeArrowheads="1"/>
            </p:cNvSpPr>
            <p:nvPr/>
          </p:nvSpPr>
          <p:spPr bwMode="auto">
            <a:xfrm rot="-5400000">
              <a:off x="5136" y="247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7" name="Rectangle 18"/>
            <p:cNvSpPr>
              <a:spLocks noChangeArrowheads="1"/>
            </p:cNvSpPr>
            <p:nvPr/>
          </p:nvSpPr>
          <p:spPr bwMode="auto">
            <a:xfrm>
              <a:off x="4732" y="2431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Grasp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683568" y="1822299"/>
            <a:ext cx="770485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自然语言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形式语言系统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；（直观）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明确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种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标准的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知识解释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；（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清晰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8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精确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的值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”；（表示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精确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  <a:p>
            <a:pPr eaLnBrk="1" hangingPunct="1">
              <a:lnSpc>
                <a:spcPct val="150000"/>
              </a:lnSpc>
            </a:pPr>
            <a:endParaRPr lang="en-US" altLang="zh-CN" sz="8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灵活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和处理知识的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的；（各自独立）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模块化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知识之间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相对独立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。（便于知识的增加、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删除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、修改）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58454" y="981075"/>
            <a:ext cx="244762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谓词表示的优点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684213" y="1772816"/>
            <a:ext cx="81362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知识表示能力差：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只能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表示确定性知识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不能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表示非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确定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、过程性知识、启发式知识。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知识库管理困难：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缺乏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知识的组织原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则。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存在组合爆炸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因难以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表示启发式知识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，只能</a:t>
            </a:r>
            <a:r>
              <a:rPr lang="zh-CN" altLang="en-US" sz="24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盲目使用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规则，若系统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知识量较大时，容易发生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组合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爆炸。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系统效率低：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将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推理演算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en-US" sz="24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含义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完全分开，未考虑表达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所含有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语义信息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，使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过程冗长，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降低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了系统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的效率。</a:t>
            </a:r>
            <a:endParaRPr lang="zh-CN" altLang="en-US" sz="24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684213" y="981075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缺点：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5473551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2.6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语义网络表示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Network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000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682625" y="1853657"/>
            <a:ext cx="7993063" cy="223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1968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Quillian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，作为人类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联想记忆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的一个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显式心理学模型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采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语义网络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描述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人对事物的认知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实际是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对人脑功能的模拟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1970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Simmon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将其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自然语言理解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，表示具有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逻辑真的命题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尽管各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系统中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语义网络模式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不尽相同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，但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组成部分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基本类似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811266"/>
            <a:ext cx="7920880" cy="72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前述“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”和“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常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用于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u="sng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</a:t>
            </a:r>
            <a:r>
              <a:rPr lang="zh-CN" altLang="zh-CN" sz="2000" u="sng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状态间</a:t>
            </a:r>
            <a:r>
              <a:rPr lang="zh-CN" altLang="zh-CN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，但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不便于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一个事物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各部分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间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3645024"/>
            <a:ext cx="78488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为将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意图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转化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明确指令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，而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补全信息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过程。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3340" y="217345"/>
            <a:ext cx="7920880" cy="3304155"/>
            <a:chOff x="613340" y="217345"/>
            <a:chExt cx="7920880" cy="3304155"/>
          </a:xfrm>
        </p:grpSpPr>
        <p:pic>
          <p:nvPicPr>
            <p:cNvPr id="50178" name="Picture 2" descr="https://timgsa.baidu.com/timg?image&amp;quality=80&amp;size=b9999_10000&amp;sec=1558904235180&amp;di=7c2375740d00d291651a1017a1104dc4&amp;imgtype=0&amp;src=http%3A%2F%2Fwww.szhtek.com%2Fup%2Fimage%2F201607%2F2016070720481715171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217345"/>
              <a:ext cx="1407242" cy="129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613340" y="2804957"/>
              <a:ext cx="7920880" cy="716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000"/>
                </a:lnSpc>
                <a:spcAft>
                  <a:spcPts val="0"/>
                </a:spcAft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基于“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槽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”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和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“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填槽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”的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表示方法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，则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便于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表示这种分类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知识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。这类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方法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有：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语义网络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、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知识图谱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、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框架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、</a:t>
              </a:r>
              <a:r>
                <a:rPr lang="zh-CN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概念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从属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、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剧本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……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560" y="4293096"/>
            <a:ext cx="806489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Aft>
                <a:spcPts val="0"/>
              </a:spcAft>
            </a:pP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特点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提出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填槽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一阶逻辑有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相同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的表达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用于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自然语言处理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3529335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2.6.1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语义网络的结构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3567" y="1794296"/>
            <a:ext cx="806489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网络形式</a:t>
            </a:r>
            <a:r>
              <a:rPr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表示知识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方法，通过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概念及其语义关系</a:t>
            </a:r>
            <a:r>
              <a:rPr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表示知识的一种“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网络图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09600" indent="-609600" algn="just" eaLnBrk="1" hangingPunct="1">
              <a:lnSpc>
                <a:spcPts val="3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形式</a:t>
            </a:r>
            <a:r>
              <a:rPr lang="zh-CN" altLang="en-US" sz="20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一个语义网络是一个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带标识的有向图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，是知识的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结构化图解</a:t>
            </a:r>
            <a:endParaRPr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algn="just" eaLnBrk="1" hangingPunct="1">
              <a:lnSpc>
                <a:spcPts val="3000"/>
              </a:lnSpc>
              <a:spcAft>
                <a:spcPts val="600"/>
              </a:spcAft>
              <a:buFontTx/>
              <a:buNone/>
              <a:defRPr/>
            </a:pP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，由“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”和“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弧线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”组成。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图论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实体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概念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状态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可带有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若干属性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，一般用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还可以是一个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语义子网络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，形成一个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多层嵌套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弧线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表示节点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之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语义联系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节点、弧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应带有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区分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各种不同</a:t>
            </a:r>
            <a:r>
              <a:rPr kumimoji="1"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，以及</a:t>
            </a:r>
            <a:r>
              <a:rPr kumimoji="1"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对象之间不同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的语义联系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9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3817367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2.6.2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语义网络知识表示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820604"/>
            <a:ext cx="7200800" cy="3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最简单的语义网络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是一个“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三元组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”：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1，弧，节点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82625" y="2179106"/>
            <a:ext cx="475347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语义基元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：语义网络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单元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rgbClr val="C00000"/>
              </a:buClr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82625" y="2564904"/>
            <a:ext cx="5041503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基本网元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一个语义基元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对应的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有向图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2625" y="3068960"/>
            <a:ext cx="7992888" cy="1539463"/>
            <a:chOff x="682625" y="3041665"/>
            <a:chExt cx="7992888" cy="1642787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657" y="3861048"/>
              <a:ext cx="2376263" cy="823404"/>
            </a:xfrm>
            <a:prstGeom prst="rect">
              <a:avLst/>
            </a:prstGeom>
          </p:spPr>
        </p:pic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682625" y="3041665"/>
              <a:ext cx="7992888" cy="856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indent="0" eaLnBrk="1" hangingPunct="1">
                <a:lnSpc>
                  <a:spcPts val="3000"/>
                </a:lnSpc>
                <a:buClr>
                  <a:srgbClr val="C00000"/>
                </a:buClr>
              </a:pP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若有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语义基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元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(A,R,B)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，其中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分别表示两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个节点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表示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</a:p>
            <a:p>
              <a:pPr marL="0" lvl="1" indent="0" eaLnBrk="1" hangingPunct="1">
                <a:lnSpc>
                  <a:spcPts val="3000"/>
                </a:lnSpc>
                <a:buClr>
                  <a:srgbClr val="C00000"/>
                </a:buClr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之间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的某种语义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联系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关系</a:t>
              </a:r>
              <a:r>
                <a:rPr lang="en-US" altLang="zh-CN" sz="2000" dirty="0">
                  <a:latin typeface="+mn-ea"/>
                  <a:ea typeface="+mn-ea"/>
                </a:rPr>
                <a:t>)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，则此语义基元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对应</a:t>
              </a:r>
              <a:r>
                <a:rPr lang="zh-CN" altLang="en-US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基本网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元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为：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0" lvl="1" indent="0" eaLnBrk="1" hangingPunct="1">
                <a:lnSpc>
                  <a:spcPts val="3000"/>
                </a:lnSpc>
                <a:buClr>
                  <a:srgbClr val="C00000"/>
                </a:buClr>
              </a:pPr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611560" y="4725144"/>
            <a:ext cx="748883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此语义联系可理解为“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类属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”关系；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箭头方向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有特定含义，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箭头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上层概念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箭尾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下层概念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0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4248472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、语义网络的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基本语义关系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56272" y="1772816"/>
            <a:ext cx="799237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  <a:ea typeface="+mn-ea"/>
              </a:rPr>
              <a:t>⑴、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类属关系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具体与抽象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”概念，指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具有共同属性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不同事物之间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实例关系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成员关系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常用类属关系：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A-member-of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A-kind-of</a:t>
            </a:r>
            <a:endParaRPr lang="zh-CN" altLang="en-US" sz="20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236104" y="3861048"/>
            <a:ext cx="5136096" cy="960635"/>
            <a:chOff x="1164096" y="4296663"/>
            <a:chExt cx="5136096" cy="960635"/>
          </a:xfrm>
        </p:grpSpPr>
        <p:sp>
          <p:nvSpPr>
            <p:cNvPr id="15" name="矩形 14"/>
            <p:cNvSpPr/>
            <p:nvPr/>
          </p:nvSpPr>
          <p:spPr>
            <a:xfrm>
              <a:off x="1164096" y="4296663"/>
              <a:ext cx="2448272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一个学生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680" y="4653135"/>
              <a:ext cx="2516512" cy="60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2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920" y="476672"/>
            <a:ext cx="440613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9" y="1844824"/>
            <a:ext cx="4478145" cy="111623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148064" y="629396"/>
            <a:ext cx="2664296" cy="648072"/>
            <a:chOff x="5148064" y="629396"/>
            <a:chExt cx="2664296" cy="648072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5148064" y="629396"/>
              <a:ext cx="216024" cy="64807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5464816" y="700232"/>
              <a:ext cx="2347544" cy="4407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m:n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9920" y="3140968"/>
            <a:ext cx="7934528" cy="2952328"/>
            <a:chOff x="669920" y="3140968"/>
            <a:chExt cx="7934528" cy="295232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669920" y="3212976"/>
              <a:ext cx="2667155" cy="1944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000"/>
                </a:lnSpc>
              </a:pP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与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更抽象的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之间的联系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，用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AKO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(A 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Kind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Of)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将问题域中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所有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节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点</a:t>
              </a:r>
              <a:r>
                <a:rPr lang="zh-CN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组织成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一</a:t>
              </a:r>
              <a:r>
                <a:rPr lang="zh-CN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层次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网络</a:t>
              </a:r>
              <a:r>
                <a:rPr lang="zh-CN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3140968"/>
              <a:ext cx="4896544" cy="295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8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85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个事物是另一事物的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组成部分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某个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常用聚集关系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A-Part-of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3976" y="2852936"/>
            <a:ext cx="5807066" cy="581303"/>
            <a:chOff x="1173976" y="2992440"/>
            <a:chExt cx="5807066" cy="581303"/>
          </a:xfrm>
        </p:grpSpPr>
        <p:sp>
          <p:nvSpPr>
            <p:cNvPr id="7" name="矩形 6"/>
            <p:cNvSpPr/>
            <p:nvPr/>
          </p:nvSpPr>
          <p:spPr>
            <a:xfrm>
              <a:off x="1173976" y="3147065"/>
              <a:ext cx="2763600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手是人体的一部分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2" y="2992440"/>
              <a:ext cx="2983680" cy="58130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174763" y="3879935"/>
            <a:ext cx="6925629" cy="1642536"/>
            <a:chOff x="1174763" y="4306744"/>
            <a:chExt cx="6925629" cy="164253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174763" y="4451077"/>
              <a:ext cx="1656184" cy="391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：鸟有翅膀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069" y="4306744"/>
              <a:ext cx="4964323" cy="1642536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⑵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聚集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3305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>
                <a:spLocks noGrp="1" noChangeArrowheads="1"/>
              </p:cNvSpPr>
              <p:nvPr/>
            </p:nvSpPr>
            <p:spPr bwMode="gray">
              <a:xfrm>
                <a:off x="700058" y="548680"/>
                <a:ext cx="7832382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  <a:spcBef>
                    <a:spcPts val="0"/>
                  </a:spcBef>
                  <a:spcAft>
                    <a:spcPts val="24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操作符</a:t>
                </a:r>
                <a:r>
                  <a:rPr lang="zh-CN" altLang="en-US" sz="2000" b="0" dirty="0" smtClean="0">
                    <a:latin typeface="+mn-ea"/>
                  </a:rPr>
                  <a:t>（</a:t>
                </a:r>
                <a:r>
                  <a:rPr lang="en-US" altLang="zh-CN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Operator</a:t>
                </a:r>
                <a:r>
                  <a:rPr lang="zh-CN" altLang="en-US" sz="2000" b="0" dirty="0" smtClean="0">
                    <a:latin typeface="+mn-ea"/>
                  </a:rPr>
                  <a:t>）</a:t>
                </a:r>
                <a:r>
                  <a:rPr lang="zh-CN" altLang="en-US" sz="28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b="1" dirty="0" smtClean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cs typeface="Times New Roman" panose="02020603050405020304" pitchFamily="18" charset="0"/>
                  </a:rPr>
                  <a:t>}</a:t>
                </a:r>
                <a:endParaRPr lang="en-US" altLang="zh-CN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</a:rPr>
                  <a:t>引起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</a:rPr>
                  <a:t>状态变化</a:t>
                </a:r>
                <a:r>
                  <a:rPr lang="zh-CN" altLang="zh-CN" sz="2000" dirty="0" smtClean="0">
                    <a:latin typeface="+mn-ea"/>
                  </a:rPr>
                  <a:t>的一</a:t>
                </a:r>
                <a:r>
                  <a:rPr lang="zh-CN" altLang="zh-CN" sz="2000" dirty="0">
                    <a:latin typeface="+mn-ea"/>
                  </a:rPr>
                  <a:t>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</a:rPr>
                  <a:t>关系</a:t>
                </a:r>
                <a:r>
                  <a:rPr lang="zh-CN" altLang="zh-CN" sz="2000" dirty="0">
                    <a:latin typeface="+mn-ea"/>
                  </a:rPr>
                  <a:t>或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</a:rPr>
                  <a:t>函数</a:t>
                </a:r>
                <a:r>
                  <a:rPr lang="zh-CN" altLang="zh-CN" sz="2000" dirty="0" smtClean="0">
                    <a:latin typeface="+mn-ea"/>
                  </a:rPr>
                  <a:t>。</a:t>
                </a:r>
                <a:r>
                  <a:rPr lang="en-US" altLang="zh-CN" sz="2000" dirty="0" smtClean="0">
                    <a:latin typeface="+mn-ea"/>
                  </a:rPr>
                  <a:t>(</a:t>
                </a:r>
                <a:r>
                  <a:rPr lang="zh-CN" altLang="en-US" sz="2000" dirty="0" smtClean="0">
                    <a:latin typeface="+mn-ea"/>
                  </a:rPr>
                  <a:t>过程型知识</a:t>
                </a:r>
                <a:r>
                  <a:rPr lang="en-US" altLang="zh-CN" sz="2000" dirty="0" smtClean="0">
                    <a:latin typeface="+mn-ea"/>
                  </a:rPr>
                  <a:t>)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</a:rPr>
                  <a:t>使</a:t>
                </a:r>
                <a:r>
                  <a:rPr lang="zh-CN" altLang="en-US" sz="2000" dirty="0">
                    <a:latin typeface="+mn-ea"/>
                  </a:rPr>
                  <a:t>问题</a:t>
                </a:r>
                <a:r>
                  <a:rPr lang="zh-CN" altLang="en-US" sz="2000" u="sng" dirty="0">
                    <a:latin typeface="+mn-ea"/>
                  </a:rPr>
                  <a:t>从一种状态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变化为</a:t>
                </a:r>
                <a:r>
                  <a:rPr lang="zh-CN" altLang="en-US" sz="2000" u="sng" dirty="0">
                    <a:latin typeface="+mn-ea"/>
                  </a:rPr>
                  <a:t>另一种状态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手段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0058" y="548680"/>
                <a:ext cx="7832382" cy="2160240"/>
              </a:xfrm>
              <a:prstGeom prst="rect">
                <a:avLst/>
              </a:prstGeom>
              <a:blipFill rotWithShape="0">
                <a:blip r:embed="rId2"/>
                <a:stretch>
                  <a:fillRect l="-1868" b="-22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>
                <a:spLocks noGrp="1" noChangeArrowheads="1"/>
              </p:cNvSpPr>
              <p:nvPr/>
            </p:nvSpPr>
            <p:spPr bwMode="gray">
              <a:xfrm>
                <a:off x="682122" y="2749864"/>
                <a:ext cx="7939742" cy="3096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状态空间</a:t>
                </a:r>
                <a:r>
                  <a:rPr lang="zh-CN" altLang="en-US" sz="2000" b="0" dirty="0" smtClean="0">
                    <a:latin typeface="+mn-ea"/>
                  </a:rPr>
                  <a:t>（</a:t>
                </a:r>
                <a:r>
                  <a:rPr lang="en-US" altLang="zh-CN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</a:t>
                </a:r>
                <a:r>
                  <a:rPr lang="zh-CN" altLang="en-US" sz="2000" b="0" dirty="0" smtClean="0">
                    <a:latin typeface="+mn-ea"/>
                  </a:rPr>
                  <a:t>）</a:t>
                </a:r>
                <a:r>
                  <a:rPr lang="zh-CN" altLang="en-US" sz="28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</a:rPr>
                  <a:t>表示某个问题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全部可能状态</a:t>
                </a:r>
                <a:r>
                  <a:rPr lang="zh-CN" altLang="en-US" sz="2000" dirty="0" smtClean="0">
                    <a:latin typeface="+mn-ea"/>
                  </a:rPr>
                  <a:t>及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各状态间关系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图</a:t>
                </a:r>
                <a:r>
                  <a:rPr lang="zh-CN" altLang="en-US" sz="2000" dirty="0" smtClean="0">
                    <a:latin typeface="+mn-ea"/>
                  </a:rPr>
                  <a:t>，是利用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状态变量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操作符</a:t>
                </a:r>
                <a:r>
                  <a:rPr lang="zh-CN" altLang="en-US" sz="2000" dirty="0" smtClean="0">
                    <a:latin typeface="+mn-ea"/>
                  </a:rPr>
                  <a:t>，表示问题有关</a:t>
                </a:r>
                <a:r>
                  <a:rPr lang="zh-CN" altLang="en-US" sz="2000" dirty="0">
                    <a:latin typeface="+mn-ea"/>
                  </a:rPr>
                  <a:t>知识的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符号体系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</a:rPr>
                  <a:t>是一个四元组</a:t>
                </a:r>
                <a:endParaRPr lang="en-US" altLang="zh-CN" sz="2000" dirty="0" smtClean="0">
                  <a:latin typeface="+mn-ea"/>
                </a:endParaRPr>
              </a:p>
              <a:p>
                <a:pPr marL="40005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None/>
                </a:pPr>
                <a:r>
                  <a:rPr lang="en-US" altLang="zh-CN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solidFill>
                    <a:schemeClr val="tx2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的非空子集，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⊂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endParaRPr lang="zh-CN" altLang="zh-CN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2122" y="2749864"/>
                <a:ext cx="7939742" cy="3096344"/>
              </a:xfrm>
              <a:prstGeom prst="rect">
                <a:avLst/>
              </a:prstGeom>
              <a:blipFill rotWithShape="0">
                <a:blip r:embed="rId3"/>
                <a:stretch>
                  <a:fillRect l="-18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2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表示对象及其属性间的联系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常用属性关系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Have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（有）、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（能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（所有者）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04971" y="2958315"/>
            <a:ext cx="7251902" cy="2461920"/>
            <a:chOff x="1187624" y="3271336"/>
            <a:chExt cx="7251902" cy="2461920"/>
          </a:xfrm>
        </p:grpSpPr>
        <p:sp>
          <p:nvSpPr>
            <p:cNvPr id="17" name="矩形 16"/>
            <p:cNvSpPr/>
            <p:nvPr/>
          </p:nvSpPr>
          <p:spPr>
            <a:xfrm>
              <a:off x="1187624" y="3271336"/>
              <a:ext cx="51278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张三会说英语，年龄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岁，身高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180cm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077072"/>
              <a:ext cx="5235678" cy="1656184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⑶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属性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40713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0197" y="646446"/>
            <a:ext cx="799288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及其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取值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之间的联系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，弧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指向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ts val="32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378302"/>
              </p:ext>
            </p:extLst>
          </p:nvPr>
        </p:nvGraphicFramePr>
        <p:xfrm>
          <a:off x="683568" y="1916832"/>
          <a:ext cx="7848872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6" r:id="rId3" imgW="5077968" imgH="1990344" progId="Visio.Drawing.6">
                  <p:embed/>
                </p:oleObj>
              </mc:Choice>
              <mc:Fallback>
                <p:oleObj r:id="rId3" imgW="5077968" imgH="19903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16832"/>
                        <a:ext cx="7848872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15616" y="1963082"/>
            <a:ext cx="7026141" cy="3843642"/>
            <a:chOff x="1115616" y="1963082"/>
            <a:chExt cx="7026141" cy="3843642"/>
          </a:xfrm>
        </p:grpSpPr>
        <p:grpSp>
          <p:nvGrpSpPr>
            <p:cNvPr id="3" name="组合 2"/>
            <p:cNvGrpSpPr/>
            <p:nvPr/>
          </p:nvGrpSpPr>
          <p:grpSpPr>
            <a:xfrm>
              <a:off x="1115616" y="2976460"/>
              <a:ext cx="7026141" cy="2830264"/>
              <a:chOff x="1115616" y="2976460"/>
              <a:chExt cx="7026141" cy="2830264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419373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84168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03848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08104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4932040" y="3157352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个体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1115616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2933242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5027987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7565693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5030296" y="1963082"/>
              <a:ext cx="57606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0514" y="1759168"/>
            <a:ext cx="790192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一个概念可由另一个概念推出，两者之间存在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常用推论关系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Fetch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0995" y="2996952"/>
            <a:ext cx="5832648" cy="1152128"/>
            <a:chOff x="1187624" y="3717032"/>
            <a:chExt cx="5832648" cy="1152128"/>
          </a:xfrm>
        </p:grpSpPr>
        <p:sp>
          <p:nvSpPr>
            <p:cNvPr id="5" name="矩形 4"/>
            <p:cNvSpPr/>
            <p:nvPr/>
          </p:nvSpPr>
          <p:spPr>
            <a:xfrm>
              <a:off x="1187624" y="3717032"/>
              <a:ext cx="273630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饥饿推出需要进食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4342473"/>
              <a:ext cx="3456384" cy="52668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⑷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推论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3176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3393" y="1746289"/>
            <a:ext cx="7948176" cy="1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不同事物在形状、内容等方面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常用相近关系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Similar-to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（接近）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26261" y="3163807"/>
            <a:ext cx="5274605" cy="939802"/>
            <a:chOff x="1187624" y="3717032"/>
            <a:chExt cx="5274605" cy="939802"/>
          </a:xfrm>
        </p:grpSpPr>
        <p:sp>
          <p:nvSpPr>
            <p:cNvPr id="5" name="矩形 4"/>
            <p:cNvSpPr/>
            <p:nvPr/>
          </p:nvSpPr>
          <p:spPr>
            <a:xfrm>
              <a:off x="1187624" y="3717032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猫和虎相似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4070975"/>
              <a:ext cx="3042357" cy="585859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⑸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、相近关系</a:t>
            </a:r>
          </a:p>
        </p:txBody>
      </p:sp>
    </p:spTree>
    <p:extLst>
      <p:ext uri="{BB962C8B-B14F-4D97-AF65-F5344CB8AC3E}">
        <p14:creationId xmlns:p14="http://schemas.microsoft.com/office/powerpoint/2010/main" val="325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8020184" cy="181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表示不同事物之间在位置方面的相互关系。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常用方位关系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Located-on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（在上）、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Located-under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（在下）、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Located-inside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（在内）、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Located-outside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（在外）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Located-at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（位于某处）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0237" y="3742790"/>
            <a:ext cx="5586886" cy="1152128"/>
            <a:chOff x="1187624" y="4371201"/>
            <a:chExt cx="5586886" cy="1152128"/>
          </a:xfrm>
        </p:grpSpPr>
        <p:sp>
          <p:nvSpPr>
            <p:cNvPr id="3" name="矩形 2"/>
            <p:cNvSpPr/>
            <p:nvPr/>
          </p:nvSpPr>
          <p:spPr>
            <a:xfrm>
              <a:off x="1187624" y="4371201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书在桌子上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4797152"/>
              <a:ext cx="3426646" cy="72617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⑹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、方位关系</a:t>
            </a:r>
          </a:p>
        </p:txBody>
      </p:sp>
    </p:spTree>
    <p:extLst>
      <p:ext uri="{BB962C8B-B14F-4D97-AF65-F5344CB8AC3E}">
        <p14:creationId xmlns:p14="http://schemas.microsoft.com/office/powerpoint/2010/main" val="38369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表示不同事件在时间方面的先后次序。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常用时间关系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Before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After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850" y="2924944"/>
            <a:ext cx="6364000" cy="1270397"/>
            <a:chOff x="1160328" y="3429000"/>
            <a:chExt cx="6364000" cy="1270397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0324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图书馆开放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后才能供读者阅览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3998967"/>
              <a:ext cx="3168352" cy="700430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⑺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、时间关系</a:t>
            </a:r>
          </a:p>
        </p:txBody>
      </p:sp>
    </p:spTree>
    <p:extLst>
      <p:ext uri="{BB962C8B-B14F-4D97-AF65-F5344CB8AC3E}">
        <p14:creationId xmlns:p14="http://schemas.microsoft.com/office/powerpoint/2010/main" val="15763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94817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表示一对多的联系，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联系的节点间不具有属性继承性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2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常用构成关系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Composed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（组成、构成）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37602" y="3017444"/>
            <a:ext cx="7012072" cy="2292735"/>
            <a:chOff x="1160328" y="3429000"/>
            <a:chExt cx="7012072" cy="2292735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27576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整数由正整数、负整数和零组成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4029799"/>
              <a:ext cx="4536504" cy="1691936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9538"/>
            <a:ext cx="2016224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⑻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、构成关系</a:t>
            </a:r>
          </a:p>
        </p:txBody>
      </p:sp>
    </p:spTree>
    <p:extLst>
      <p:ext uri="{BB962C8B-B14F-4D97-AF65-F5344CB8AC3E}">
        <p14:creationId xmlns:p14="http://schemas.microsoft.com/office/powerpoint/2010/main" val="1555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806489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语义网络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表达谓词公式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既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∨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或、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¬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32048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、连接词在</a:t>
            </a:r>
            <a:r>
              <a:rPr lang="zh-CN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语义网络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zh-CN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772816"/>
            <a:ext cx="784493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引入“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“与结点”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引出的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多元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908720"/>
            <a:ext cx="1584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⑴、合取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0689" y="2603255"/>
            <a:ext cx="7844934" cy="3276364"/>
            <a:chOff x="683568" y="2744924"/>
            <a:chExt cx="7844934" cy="32763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284984"/>
              <a:ext cx="6548790" cy="2736304"/>
            </a:xfrm>
            <a:prstGeom prst="rect">
              <a:avLst/>
            </a:prstGeom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83568" y="2744924"/>
              <a:ext cx="7844934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give(John, Mary, “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战争与和平”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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read(Mary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, “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战争与和平”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endPara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800112"/>
            <a:ext cx="784887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构成多元关系网络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908720"/>
            <a:ext cx="1466027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⑵、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析取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3568" y="2243475"/>
            <a:ext cx="7848873" cy="3849821"/>
            <a:chOff x="683568" y="2243475"/>
            <a:chExt cx="7848873" cy="384982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5" y="2852936"/>
              <a:ext cx="7704856" cy="3240360"/>
            </a:xfrm>
            <a:prstGeom prst="rect">
              <a:avLst/>
            </a:prstGeom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683568" y="2243475"/>
              <a:ext cx="5328592" cy="389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 a programmer or Mary is a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lawyer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52131" y="836712"/>
                <a:ext cx="8096333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问题求解路径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。（初始状态→目标状态）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1" y="836712"/>
                <a:ext cx="8096333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2334" b="-21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52131" y="1772816"/>
            <a:ext cx="795231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一个解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是一个“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有限的操作算子序列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”，使初始状态转变为目标状态。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72" y="2541242"/>
            <a:ext cx="4896544" cy="495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81894" y="3253303"/>
                <a:ext cx="7231450" cy="10336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4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就是状态空间的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。（不唯一）</a:t>
                </a:r>
                <a:endParaRPr lang="en-US" altLang="zh-CN" sz="2000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”过程，实际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就是一个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搜索</a:t>
                </a:r>
                <a:r>
                  <a:rPr kumimoji="1"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94" y="3253303"/>
                <a:ext cx="7231450" cy="1033681"/>
              </a:xfrm>
              <a:prstGeom prst="rect">
                <a:avLst/>
              </a:prstGeom>
              <a:blipFill rotWithShape="0">
                <a:blip r:embed="rId4"/>
                <a:stretch>
                  <a:fillRect l="-210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52130" y="4499240"/>
            <a:ext cx="8096333" cy="130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状态空间表示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4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问题表示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求解方法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算符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为基础来</a:t>
            </a:r>
            <a:r>
              <a:rPr lang="zh-CN" altLang="zh-CN" sz="2400" u="sng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endParaRPr lang="en-US" altLang="zh-CN" sz="2400" u="sng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zh-CN" sz="2400" u="sng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u="sng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求解问题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731872"/>
            <a:ext cx="7920880" cy="14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对基本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联系的否定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¬ISA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¬AKO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¬part-of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有向弧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来标注。一般情况下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，需要引入“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非结点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”表示。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¬give(John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Mary,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84984"/>
            <a:ext cx="6295486" cy="28083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908720"/>
            <a:ext cx="136815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⑶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8856" y="908720"/>
            <a:ext cx="1512168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蕴含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56272" y="1731872"/>
                <a:ext cx="7992888" cy="1481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2800"/>
                  </a:lnSpc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引入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蕴含关系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结点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zh-CN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规则中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因果联系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zh-CN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从</a:t>
                </a:r>
                <a:r>
                  <a:rPr lang="zh-CN" altLang="zh-CN" sz="2000" u="sng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蕴含结点</a:t>
                </a:r>
                <a:r>
                  <a:rPr lang="zh-CN" altLang="zh-CN" sz="20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指向命题的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ANTE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另一条弧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指向该规则的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CONSE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8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规则“若车库起火，则用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沙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灭火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</a:t>
                </a:r>
                <a:endPara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272" y="1731872"/>
                <a:ext cx="7992888" cy="1481104"/>
              </a:xfrm>
              <a:prstGeom prst="rect">
                <a:avLst/>
              </a:prstGeom>
              <a:blipFill rotWithShape="0">
                <a:blip r:embed="rId2"/>
                <a:stretch>
                  <a:fillRect l="-1983" t="-4938" r="-1068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6669448" cy="27363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605" y="3032956"/>
            <a:ext cx="5987731" cy="1072510"/>
            <a:chOff x="1608605" y="3032956"/>
            <a:chExt cx="5987731" cy="1072510"/>
          </a:xfrm>
        </p:grpSpPr>
        <p:grpSp>
          <p:nvGrpSpPr>
            <p:cNvPr id="3" name="组合 2"/>
            <p:cNvGrpSpPr/>
            <p:nvPr/>
          </p:nvGrpSpPr>
          <p:grpSpPr>
            <a:xfrm>
              <a:off x="4594304" y="3032956"/>
              <a:ext cx="3002032" cy="1072510"/>
              <a:chOff x="4594304" y="3032956"/>
              <a:chExt cx="3002032" cy="1072510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594304" y="3505005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164288" y="303295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516216" y="374542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③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1608605" y="3314362"/>
              <a:ext cx="43204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</a:rPr>
                <a:t>④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6300192" y="5013176"/>
            <a:ext cx="1872208" cy="1008112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8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23528" y="340954"/>
            <a:ext cx="352839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面向对象表示（对象图）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87724" y="1447487"/>
            <a:ext cx="5459012" cy="1512168"/>
            <a:chOff x="806023" y="1035311"/>
            <a:chExt cx="5459012" cy="15121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23" y="1035311"/>
              <a:ext cx="1470893" cy="15121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707" y="1035311"/>
              <a:ext cx="2952328" cy="1512168"/>
            </a:xfrm>
            <a:prstGeom prst="rect">
              <a:avLst/>
            </a:prstGeom>
          </p:spPr>
        </p:pic>
        <p:cxnSp>
          <p:nvCxnSpPr>
            <p:cNvPr id="10" name="直接箭头连接符 9"/>
            <p:cNvCxnSpPr/>
            <p:nvPr/>
          </p:nvCxnSpPr>
          <p:spPr bwMode="auto">
            <a:xfrm>
              <a:off x="2615397" y="1628800"/>
              <a:ext cx="6604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组合 12"/>
          <p:cNvGrpSpPr/>
          <p:nvPr/>
        </p:nvGrpSpPr>
        <p:grpSpPr>
          <a:xfrm>
            <a:off x="1999007" y="3697011"/>
            <a:ext cx="5525321" cy="1892229"/>
            <a:chOff x="2021415" y="3425459"/>
            <a:chExt cx="5525321" cy="189222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415" y="3425459"/>
              <a:ext cx="1603510" cy="173865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115" y="3425459"/>
              <a:ext cx="3355621" cy="1892229"/>
            </a:xfrm>
            <a:prstGeom prst="rect">
              <a:avLst/>
            </a:prstGeom>
          </p:spPr>
        </p:pic>
        <p:cxnSp>
          <p:nvCxnSpPr>
            <p:cNvPr id="12" name="直接箭头连接符 11"/>
            <p:cNvCxnSpPr/>
            <p:nvPr/>
          </p:nvCxnSpPr>
          <p:spPr bwMode="auto">
            <a:xfrm>
              <a:off x="3933949" y="3717032"/>
              <a:ext cx="6604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5" name="直接连接符 14"/>
          <p:cNvCxnSpPr/>
          <p:nvPr/>
        </p:nvCxnSpPr>
        <p:spPr bwMode="auto">
          <a:xfrm>
            <a:off x="297770" y="818567"/>
            <a:ext cx="327898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4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5"/>
          <p:cNvGrpSpPr>
            <a:grpSpLocks/>
          </p:cNvGrpSpPr>
          <p:nvPr/>
        </p:nvGrpSpPr>
        <p:grpSpPr bwMode="auto">
          <a:xfrm>
            <a:off x="2411760" y="1844824"/>
            <a:ext cx="4680520" cy="4032448"/>
            <a:chOff x="1701" y="73"/>
            <a:chExt cx="3212" cy="2949"/>
          </a:xfrm>
        </p:grpSpPr>
        <p:grpSp>
          <p:nvGrpSpPr>
            <p:cNvPr id="5" name="Group 8"/>
            <p:cNvGrpSpPr>
              <a:grpSpLocks/>
            </p:cNvGrpSpPr>
            <p:nvPr/>
          </p:nvGrpSpPr>
          <p:grpSpPr bwMode="auto">
            <a:xfrm>
              <a:off x="2768" y="73"/>
              <a:ext cx="688" cy="680"/>
              <a:chOff x="1165" y="1298"/>
              <a:chExt cx="708" cy="771"/>
            </a:xfrm>
          </p:grpSpPr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1" name="Group 10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62" name="Rectangle 11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教材</a:t>
                  </a:r>
                </a:p>
              </p:txBody>
            </p:sp>
            <p:sp>
              <p:nvSpPr>
                <p:cNvPr id="63" name="Rectangle 12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64" name="Rectangle 13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1701" y="1202"/>
              <a:ext cx="635" cy="680"/>
              <a:chOff x="1165" y="1298"/>
              <a:chExt cx="708" cy="771"/>
            </a:xfrm>
          </p:grpSpPr>
          <p:sp>
            <p:nvSpPr>
              <p:cNvPr id="55" name="Rectangle 15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" name="Group 16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57" name="Rectangle 17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封面</a:t>
                  </a:r>
                </a:p>
              </p:txBody>
            </p:sp>
            <p:sp>
              <p:nvSpPr>
                <p:cNvPr id="58" name="Rectangle 18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59" name="Rectangle 19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7" name="Group 102"/>
            <p:cNvGrpSpPr>
              <a:grpSpLocks/>
            </p:cNvGrpSpPr>
            <p:nvPr/>
          </p:nvGrpSpPr>
          <p:grpSpPr bwMode="auto">
            <a:xfrm>
              <a:off x="3053" y="754"/>
              <a:ext cx="132" cy="298"/>
              <a:chOff x="851" y="119"/>
              <a:chExt cx="132" cy="298"/>
            </a:xfrm>
          </p:grpSpPr>
          <p:sp>
            <p:nvSpPr>
              <p:cNvPr id="52" name="Line 27"/>
              <p:cNvSpPr>
                <a:spLocks noChangeShapeType="1"/>
              </p:cNvSpPr>
              <p:nvPr/>
            </p:nvSpPr>
            <p:spPr bwMode="auto">
              <a:xfrm>
                <a:off x="915" y="119"/>
                <a:ext cx="0" cy="1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28"/>
              <p:cNvSpPr>
                <a:spLocks noChangeShapeType="1"/>
              </p:cNvSpPr>
              <p:nvPr/>
            </p:nvSpPr>
            <p:spPr bwMode="auto">
              <a:xfrm>
                <a:off x="919" y="315"/>
                <a:ext cx="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AutoShape 29"/>
              <p:cNvSpPr>
                <a:spLocks noChangeArrowheads="1"/>
              </p:cNvSpPr>
              <p:nvPr/>
            </p:nvSpPr>
            <p:spPr bwMode="auto">
              <a:xfrm>
                <a:off x="851" y="214"/>
                <a:ext cx="132" cy="10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4241" y="981"/>
              <a:ext cx="273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楷体_GB2312" pitchFamily="49" charset="-122"/>
                  <a:ea typeface="楷体_GB2312" pitchFamily="49" charset="-122"/>
                </a:rPr>
                <a:t>1,m</a:t>
              </a:r>
            </a:p>
          </p:txBody>
        </p:sp>
        <p:grpSp>
          <p:nvGrpSpPr>
            <p:cNvPr id="9" name="Group 71"/>
            <p:cNvGrpSpPr>
              <a:grpSpLocks/>
            </p:cNvGrpSpPr>
            <p:nvPr/>
          </p:nvGrpSpPr>
          <p:grpSpPr bwMode="auto">
            <a:xfrm>
              <a:off x="2426" y="1202"/>
              <a:ext cx="635" cy="680"/>
              <a:chOff x="1165" y="1298"/>
              <a:chExt cx="708" cy="771"/>
            </a:xfrm>
          </p:grpSpPr>
          <p:sp>
            <p:nvSpPr>
              <p:cNvPr id="47" name="Rectangle 72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8" name="Group 73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49" name="Rectangle 74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前言</a:t>
                  </a:r>
                </a:p>
              </p:txBody>
            </p:sp>
            <p:sp>
              <p:nvSpPr>
                <p:cNvPr id="50" name="Rectangle 75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51" name="Rectangle 76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0" name="Group 77"/>
            <p:cNvGrpSpPr>
              <a:grpSpLocks/>
            </p:cNvGrpSpPr>
            <p:nvPr/>
          </p:nvGrpSpPr>
          <p:grpSpPr bwMode="auto">
            <a:xfrm>
              <a:off x="3152" y="1202"/>
              <a:ext cx="635" cy="680"/>
              <a:chOff x="1165" y="1298"/>
              <a:chExt cx="708" cy="771"/>
            </a:xfrm>
          </p:grpSpPr>
          <p:sp>
            <p:nvSpPr>
              <p:cNvPr id="42" name="Rectangle 78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3" name="Group 79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44" name="Rectangle 80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目录</a:t>
                  </a:r>
                </a:p>
              </p:txBody>
            </p:sp>
            <p:sp>
              <p:nvSpPr>
                <p:cNvPr id="45" name="Rectangle 81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6" name="Rectangle 82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1" name="Group 83"/>
            <p:cNvGrpSpPr>
              <a:grpSpLocks/>
            </p:cNvGrpSpPr>
            <p:nvPr/>
          </p:nvGrpSpPr>
          <p:grpSpPr bwMode="auto">
            <a:xfrm>
              <a:off x="3877" y="1202"/>
              <a:ext cx="635" cy="680"/>
              <a:chOff x="1165" y="1298"/>
              <a:chExt cx="708" cy="771"/>
            </a:xfrm>
          </p:grpSpPr>
          <p:sp>
            <p:nvSpPr>
              <p:cNvPr id="37" name="Rectangle 84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" name="Group 85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39" name="Rectangle 86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章</a:t>
                  </a:r>
                </a:p>
              </p:txBody>
            </p:sp>
            <p:sp>
              <p:nvSpPr>
                <p:cNvPr id="40" name="Rectangle 87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41" name="Rectangle 88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2" name="Group 89"/>
            <p:cNvGrpSpPr>
              <a:grpSpLocks/>
            </p:cNvGrpSpPr>
            <p:nvPr/>
          </p:nvGrpSpPr>
          <p:grpSpPr bwMode="auto">
            <a:xfrm>
              <a:off x="3553" y="2342"/>
              <a:ext cx="635" cy="680"/>
              <a:chOff x="1165" y="1298"/>
              <a:chExt cx="708" cy="771"/>
            </a:xfrm>
          </p:grpSpPr>
          <p:sp>
            <p:nvSpPr>
              <p:cNvPr id="32" name="Rectangle 90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" name="Group 91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34" name="Rectangle 92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节</a:t>
                  </a:r>
                </a:p>
              </p:txBody>
            </p:sp>
            <p:sp>
              <p:nvSpPr>
                <p:cNvPr id="35" name="Rectangle 93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36" name="Rectangle 94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grpSp>
          <p:nvGrpSpPr>
            <p:cNvPr id="13" name="Group 95"/>
            <p:cNvGrpSpPr>
              <a:grpSpLocks/>
            </p:cNvGrpSpPr>
            <p:nvPr/>
          </p:nvGrpSpPr>
          <p:grpSpPr bwMode="auto">
            <a:xfrm>
              <a:off x="4278" y="2342"/>
              <a:ext cx="635" cy="680"/>
              <a:chOff x="1165" y="1298"/>
              <a:chExt cx="708" cy="771"/>
            </a:xfrm>
          </p:grpSpPr>
          <p:sp>
            <p:nvSpPr>
              <p:cNvPr id="27" name="Rectangle 96"/>
              <p:cNvSpPr>
                <a:spLocks noChangeArrowheads="1"/>
              </p:cNvSpPr>
              <p:nvPr/>
            </p:nvSpPr>
            <p:spPr bwMode="auto">
              <a:xfrm>
                <a:off x="1165" y="1298"/>
                <a:ext cx="708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" name="Group 97"/>
              <p:cNvGrpSpPr>
                <a:grpSpLocks/>
              </p:cNvGrpSpPr>
              <p:nvPr/>
            </p:nvGrpSpPr>
            <p:grpSpPr bwMode="auto">
              <a:xfrm>
                <a:off x="1202" y="1344"/>
                <a:ext cx="635" cy="680"/>
                <a:chOff x="1202" y="1344"/>
                <a:chExt cx="635" cy="680"/>
              </a:xfrm>
            </p:grpSpPr>
            <p:sp>
              <p:nvSpPr>
                <p:cNvPr id="29" name="Rectangle 98"/>
                <p:cNvSpPr>
                  <a:spLocks noChangeArrowheads="1"/>
                </p:cNvSpPr>
                <p:nvPr/>
              </p:nvSpPr>
              <p:spPr bwMode="auto">
                <a:xfrm>
                  <a:off x="1202" y="1344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2000">
                      <a:latin typeface="楷体_GB2312" pitchFamily="49" charset="-122"/>
                      <a:ea typeface="楷体_GB2312" pitchFamily="49" charset="-122"/>
                    </a:rPr>
                    <a:t>习题</a:t>
                  </a:r>
                </a:p>
              </p:txBody>
            </p:sp>
            <p:sp>
              <p:nvSpPr>
                <p:cNvPr id="30" name="Rectangle 99"/>
                <p:cNvSpPr>
                  <a:spLocks noChangeArrowheads="1"/>
                </p:cNvSpPr>
                <p:nvPr/>
              </p:nvSpPr>
              <p:spPr bwMode="auto">
                <a:xfrm>
                  <a:off x="1202" y="1571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31" name="Rectangle 100"/>
                <p:cNvSpPr>
                  <a:spLocks noChangeArrowheads="1"/>
                </p:cNvSpPr>
                <p:nvPr/>
              </p:nvSpPr>
              <p:spPr bwMode="auto">
                <a:xfrm>
                  <a:off x="1202" y="1798"/>
                  <a:ext cx="635" cy="22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00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</p:grpSp>
        <p:sp>
          <p:nvSpPr>
            <p:cNvPr id="14" name="Line 101"/>
            <p:cNvSpPr>
              <a:spLocks noChangeShapeType="1"/>
            </p:cNvSpPr>
            <p:nvPr/>
          </p:nvSpPr>
          <p:spPr bwMode="auto">
            <a:xfrm>
              <a:off x="2018" y="1063"/>
              <a:ext cx="2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03"/>
            <p:cNvSpPr>
              <a:spLocks noChangeShapeType="1"/>
            </p:cNvSpPr>
            <p:nvPr/>
          </p:nvSpPr>
          <p:spPr bwMode="auto">
            <a:xfrm>
              <a:off x="201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04"/>
            <p:cNvSpPr>
              <a:spLocks noChangeShapeType="1"/>
            </p:cNvSpPr>
            <p:nvPr/>
          </p:nvSpPr>
          <p:spPr bwMode="auto">
            <a:xfrm>
              <a:off x="2744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05"/>
            <p:cNvSpPr>
              <a:spLocks noChangeShapeType="1"/>
            </p:cNvSpPr>
            <p:nvPr/>
          </p:nvSpPr>
          <p:spPr bwMode="auto">
            <a:xfrm>
              <a:off x="347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06"/>
            <p:cNvSpPr>
              <a:spLocks noChangeShapeType="1"/>
            </p:cNvSpPr>
            <p:nvPr/>
          </p:nvSpPr>
          <p:spPr bwMode="auto">
            <a:xfrm>
              <a:off x="4198" y="106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Group 107"/>
            <p:cNvGrpSpPr>
              <a:grpSpLocks/>
            </p:cNvGrpSpPr>
            <p:nvPr/>
          </p:nvGrpSpPr>
          <p:grpSpPr bwMode="auto">
            <a:xfrm>
              <a:off x="4142" y="1886"/>
              <a:ext cx="132" cy="298"/>
              <a:chOff x="851" y="119"/>
              <a:chExt cx="132" cy="298"/>
            </a:xfrm>
          </p:grpSpPr>
          <p:sp>
            <p:nvSpPr>
              <p:cNvPr id="24" name="Line 108"/>
              <p:cNvSpPr>
                <a:spLocks noChangeShapeType="1"/>
              </p:cNvSpPr>
              <p:nvPr/>
            </p:nvSpPr>
            <p:spPr bwMode="auto">
              <a:xfrm>
                <a:off x="915" y="119"/>
                <a:ext cx="0" cy="1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09"/>
              <p:cNvSpPr>
                <a:spLocks noChangeShapeType="1"/>
              </p:cNvSpPr>
              <p:nvPr/>
            </p:nvSpPr>
            <p:spPr bwMode="auto">
              <a:xfrm>
                <a:off x="919" y="315"/>
                <a:ext cx="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AutoShape 110"/>
              <p:cNvSpPr>
                <a:spLocks noChangeArrowheads="1"/>
              </p:cNvSpPr>
              <p:nvPr/>
            </p:nvSpPr>
            <p:spPr bwMode="auto">
              <a:xfrm>
                <a:off x="851" y="214"/>
                <a:ext cx="132" cy="101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" name="Line 111"/>
            <p:cNvSpPr>
              <a:spLocks noChangeShapeType="1"/>
            </p:cNvSpPr>
            <p:nvPr/>
          </p:nvSpPr>
          <p:spPr bwMode="auto">
            <a:xfrm>
              <a:off x="3870" y="2197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12"/>
            <p:cNvSpPr>
              <a:spLocks noChangeShapeType="1"/>
            </p:cNvSpPr>
            <p:nvPr/>
          </p:nvSpPr>
          <p:spPr bwMode="auto">
            <a:xfrm>
              <a:off x="3870" y="2197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13"/>
            <p:cNvSpPr>
              <a:spLocks noChangeShapeType="1"/>
            </p:cNvSpPr>
            <p:nvPr/>
          </p:nvSpPr>
          <p:spPr bwMode="auto">
            <a:xfrm>
              <a:off x="4604" y="2197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114"/>
            <p:cNvSpPr>
              <a:spLocks noChangeArrowheads="1"/>
            </p:cNvSpPr>
            <p:nvPr/>
          </p:nvSpPr>
          <p:spPr bwMode="auto">
            <a:xfrm>
              <a:off x="3560" y="2115"/>
              <a:ext cx="22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800">
                  <a:latin typeface="楷体_GB2312" pitchFamily="49" charset="-122"/>
                  <a:ea typeface="楷体_GB2312" pitchFamily="49" charset="-122"/>
                </a:rPr>
                <a:t>1,n</a:t>
              </a:r>
            </a:p>
          </p:txBody>
        </p:sp>
      </p:grpSp>
      <p:sp>
        <p:nvSpPr>
          <p:cNvPr id="65" name="Text Box 5"/>
          <p:cNvSpPr txBox="1">
            <a:spLocks noChangeArrowheads="1"/>
          </p:cNvSpPr>
          <p:nvPr/>
        </p:nvSpPr>
        <p:spPr bwMode="auto">
          <a:xfrm>
            <a:off x="669069" y="1009327"/>
            <a:ext cx="32975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多层次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组合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聚集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关系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2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907704" y="1844824"/>
            <a:ext cx="5184575" cy="4176464"/>
            <a:chOff x="149" y="164"/>
            <a:chExt cx="2550" cy="2767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76" y="165"/>
              <a:ext cx="726" cy="1133"/>
              <a:chOff x="476" y="219"/>
              <a:chExt cx="680" cy="898"/>
            </a:xfrm>
          </p:grpSpPr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476" y="219"/>
                <a:ext cx="680" cy="8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" name="Rectangle 9"/>
              <p:cNvSpPr>
                <a:spLocks noChangeArrowheads="1"/>
              </p:cNvSpPr>
              <p:nvPr/>
            </p:nvSpPr>
            <p:spPr bwMode="auto">
              <a:xfrm>
                <a:off x="512" y="245"/>
                <a:ext cx="599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>
                    <a:latin typeface="Tahoma" panose="020B0604030504040204" pitchFamily="34" charset="0"/>
                    <a:ea typeface="黑体" panose="02010609060101010101" pitchFamily="49" charset="-122"/>
                  </a:rPr>
                  <a:t>员工</a:t>
                </a:r>
              </a:p>
            </p:txBody>
          </p:sp>
          <p:sp>
            <p:nvSpPr>
              <p:cNvPr id="65" name="Rectangle 10"/>
              <p:cNvSpPr>
                <a:spLocks noChangeArrowheads="1"/>
              </p:cNvSpPr>
              <p:nvPr/>
            </p:nvSpPr>
            <p:spPr bwMode="auto">
              <a:xfrm>
                <a:off x="512" y="436"/>
                <a:ext cx="599" cy="6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36000" tIns="0" rIns="0" bIns="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姓名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地址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身份证号码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工资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14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2018" y="164"/>
              <a:ext cx="681" cy="1153"/>
              <a:chOff x="3651" y="1316"/>
              <a:chExt cx="681" cy="1153"/>
            </a:xfrm>
          </p:grpSpPr>
          <p:sp>
            <p:nvSpPr>
              <p:cNvPr id="57" name="Rectangle 12"/>
              <p:cNvSpPr>
                <a:spLocks noChangeArrowheads="1"/>
              </p:cNvSpPr>
              <p:nvPr/>
            </p:nvSpPr>
            <p:spPr bwMode="auto">
              <a:xfrm>
                <a:off x="3651" y="1316"/>
                <a:ext cx="681" cy="11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8" name="Group 13"/>
              <p:cNvGrpSpPr>
                <a:grpSpLocks/>
              </p:cNvGrpSpPr>
              <p:nvPr/>
            </p:nvGrpSpPr>
            <p:grpSpPr bwMode="auto">
              <a:xfrm>
                <a:off x="3696" y="1344"/>
                <a:ext cx="590" cy="1082"/>
                <a:chOff x="3696" y="1344"/>
                <a:chExt cx="499" cy="1082"/>
              </a:xfrm>
            </p:grpSpPr>
            <p:grpSp>
              <p:nvGrpSpPr>
                <p:cNvPr id="59" name="Group 14"/>
                <p:cNvGrpSpPr>
                  <a:grpSpLocks/>
                </p:cNvGrpSpPr>
                <p:nvPr/>
              </p:nvGrpSpPr>
              <p:grpSpPr bwMode="auto">
                <a:xfrm>
                  <a:off x="3696" y="1344"/>
                  <a:ext cx="499" cy="816"/>
                  <a:chOff x="3696" y="1344"/>
                  <a:chExt cx="499" cy="816"/>
                </a:xfrm>
              </p:grpSpPr>
              <p:sp>
                <p:nvSpPr>
                  <p:cNvPr id="61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1344"/>
                    <a:ext cx="499" cy="181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0" tIns="0" rIns="0" bIns="0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¡"/>
                      <a:defRPr sz="2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5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¡"/>
                      <a:defRPr sz="22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1800">
                        <a:latin typeface="Tahoma" panose="020B0604030504040204" pitchFamily="34" charset="0"/>
                        <a:ea typeface="黑体" panose="02010609060101010101" pitchFamily="49" charset="-122"/>
                      </a:rPr>
                      <a:t>公司</a:t>
                    </a:r>
                  </a:p>
                </p:txBody>
              </p:sp>
              <p:sp>
                <p:nvSpPr>
                  <p:cNvPr id="62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1525"/>
                    <a:ext cx="499" cy="63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lIns="36000" tIns="0" rIns="0" bIns="0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¡"/>
                      <a:defRPr sz="2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5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¡"/>
                      <a:defRPr sz="22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60000"/>
                      <a:buFont typeface="Wingdings" panose="05000000000000000000" pitchFamily="2" charset="2"/>
                      <a:buChar char="¡"/>
                      <a:defRPr sz="19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1600" b="0">
                        <a:latin typeface="Tahoma" panose="020B0604030504040204" pitchFamily="34" charset="0"/>
                      </a:rPr>
                      <a:t>名字</a:t>
                    </a:r>
                  </a:p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1600" b="0">
                        <a:latin typeface="Tahoma" panose="020B0604030504040204" pitchFamily="34" charset="0"/>
                      </a:rPr>
                      <a:t>电话号码</a:t>
                    </a:r>
                  </a:p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1600" b="0">
                        <a:latin typeface="Tahoma" panose="020B0604030504040204" pitchFamily="34" charset="0"/>
                      </a:rPr>
                      <a:t>主要产品</a:t>
                    </a:r>
                  </a:p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0" lang="zh-CN" altLang="en-US" sz="1600" b="0">
                        <a:latin typeface="Tahoma" panose="020B0604030504040204" pitchFamily="34" charset="0"/>
                      </a:rPr>
                      <a:t>地址</a:t>
                    </a:r>
                  </a:p>
                </p:txBody>
              </p:sp>
            </p:grpSp>
            <p:sp>
              <p:nvSpPr>
                <p:cNvPr id="60" name="Rectangle 17"/>
                <p:cNvSpPr>
                  <a:spLocks noChangeArrowheads="1"/>
                </p:cNvSpPr>
                <p:nvPr/>
              </p:nvSpPr>
              <p:spPr bwMode="auto">
                <a:xfrm>
                  <a:off x="3696" y="2160"/>
                  <a:ext cx="499" cy="26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¡"/>
                    <a:defRPr sz="2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5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¡"/>
                    <a:defRPr sz="22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60000"/>
                    <a:buFont typeface="Wingdings" panose="05000000000000000000" pitchFamily="2" charset="2"/>
                    <a:buChar char="¡"/>
                    <a:defRPr sz="19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600" b="0">
                      <a:latin typeface="Tahoma" panose="020B0604030504040204" pitchFamily="34" charset="0"/>
                    </a:rPr>
                    <a:t>雇用</a:t>
                  </a:r>
                </a:p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zh-CN" altLang="en-US" sz="1600" b="0">
                      <a:latin typeface="Tahoma" panose="020B0604030504040204" pitchFamily="34" charset="0"/>
                    </a:rPr>
                    <a:t>解雇</a:t>
                  </a:r>
                </a:p>
              </p:txBody>
            </p:sp>
          </p:grp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1429" y="845"/>
              <a:ext cx="363" cy="273"/>
              <a:chOff x="3560" y="1661"/>
              <a:chExt cx="363" cy="273"/>
            </a:xfrm>
          </p:grpSpPr>
          <p:sp>
            <p:nvSpPr>
              <p:cNvPr id="55" name="Rectangle 19"/>
              <p:cNvSpPr>
                <a:spLocks noChangeArrowheads="1"/>
              </p:cNvSpPr>
              <p:nvPr/>
            </p:nvSpPr>
            <p:spPr bwMode="auto">
              <a:xfrm>
                <a:off x="3560" y="1797"/>
                <a:ext cx="363" cy="1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职务</a:t>
                </a:r>
              </a:p>
            </p:txBody>
          </p:sp>
          <p:sp>
            <p:nvSpPr>
              <p:cNvPr id="56" name="Rectangle 20"/>
              <p:cNvSpPr>
                <a:spLocks noChangeArrowheads="1"/>
              </p:cNvSpPr>
              <p:nvPr/>
            </p:nvSpPr>
            <p:spPr bwMode="auto">
              <a:xfrm>
                <a:off x="3560" y="1661"/>
                <a:ext cx="363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00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477" y="1235"/>
              <a:ext cx="725" cy="381"/>
              <a:chOff x="2336" y="2142"/>
              <a:chExt cx="1043" cy="390"/>
            </a:xfrm>
          </p:grpSpPr>
          <p:grpSp>
            <p:nvGrpSpPr>
              <p:cNvPr id="49" name="Group 22"/>
              <p:cNvGrpSpPr>
                <a:grpSpLocks/>
              </p:cNvGrpSpPr>
              <p:nvPr/>
            </p:nvGrpSpPr>
            <p:grpSpPr bwMode="auto">
              <a:xfrm>
                <a:off x="2336" y="2279"/>
                <a:ext cx="1043" cy="181"/>
                <a:chOff x="431" y="2115"/>
                <a:chExt cx="1043" cy="181"/>
              </a:xfrm>
            </p:grpSpPr>
            <p:sp>
              <p:nvSpPr>
                <p:cNvPr id="53" name="AutoShape 23"/>
                <p:cNvSpPr>
                  <a:spLocks noChangeArrowheads="1"/>
                </p:cNvSpPr>
                <p:nvPr/>
              </p:nvSpPr>
              <p:spPr bwMode="auto">
                <a:xfrm>
                  <a:off x="839" y="2115"/>
                  <a:ext cx="227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1050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903" y="12997"/>
                      </a:moveTo>
                      <a:cubicBezTo>
                        <a:pt x="1725" y="12278"/>
                        <a:pt x="1636" y="11540"/>
                        <a:pt x="1636" y="10800"/>
                      </a:cubicBezTo>
                      <a:cubicBezTo>
                        <a:pt x="1636" y="5738"/>
                        <a:pt x="5738" y="1636"/>
                        <a:pt x="10800" y="1636"/>
                      </a:cubicBezTo>
                      <a:cubicBezTo>
                        <a:pt x="15861" y="1636"/>
                        <a:pt x="19964" y="5738"/>
                        <a:pt x="19964" y="10800"/>
                      </a:cubicBezTo>
                      <a:cubicBezTo>
                        <a:pt x="19964" y="11540"/>
                        <a:pt x="19874" y="12278"/>
                        <a:pt x="19696" y="12997"/>
                      </a:cubicBezTo>
                      <a:lnTo>
                        <a:pt x="21284" y="13390"/>
                      </a:lnTo>
                      <a:cubicBezTo>
                        <a:pt x="21494" y="12542"/>
                        <a:pt x="21600" y="11672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672"/>
                        <a:pt x="105" y="12542"/>
                        <a:pt x="315" y="13390"/>
                      </a:cubicBezTo>
                      <a:lnTo>
                        <a:pt x="1903" y="1299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24"/>
                <p:cNvSpPr>
                  <a:spLocks noChangeShapeType="1"/>
                </p:cNvSpPr>
                <p:nvPr/>
              </p:nvSpPr>
              <p:spPr bwMode="auto">
                <a:xfrm>
                  <a:off x="431" y="2233"/>
                  <a:ext cx="104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Line 25"/>
              <p:cNvSpPr>
                <a:spLocks noChangeShapeType="1"/>
              </p:cNvSpPr>
              <p:nvPr/>
            </p:nvSpPr>
            <p:spPr bwMode="auto">
              <a:xfrm>
                <a:off x="2853" y="2142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26"/>
              <p:cNvSpPr>
                <a:spLocks noChangeShapeType="1"/>
              </p:cNvSpPr>
              <p:nvPr/>
            </p:nvSpPr>
            <p:spPr bwMode="auto">
              <a:xfrm>
                <a:off x="2336" y="2396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27"/>
              <p:cNvSpPr>
                <a:spLocks noChangeShapeType="1"/>
              </p:cNvSpPr>
              <p:nvPr/>
            </p:nvSpPr>
            <p:spPr bwMode="auto">
              <a:xfrm>
                <a:off x="3379" y="2396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" name="Line 28"/>
            <p:cNvSpPr>
              <a:spLocks noChangeShapeType="1"/>
            </p:cNvSpPr>
            <p:nvPr/>
          </p:nvSpPr>
          <p:spPr bwMode="auto">
            <a:xfrm>
              <a:off x="1202" y="709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29"/>
            <p:cNvSpPr txBox="1">
              <a:spLocks noChangeArrowheads="1"/>
            </p:cNvSpPr>
            <p:nvPr/>
          </p:nvSpPr>
          <p:spPr bwMode="auto">
            <a:xfrm>
              <a:off x="1356" y="554"/>
              <a:ext cx="498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为之工作</a:t>
              </a:r>
            </a:p>
          </p:txBody>
        </p:sp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 rot="10800000">
              <a:off x="1519" y="709"/>
              <a:ext cx="181" cy="1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267" y="1588"/>
              <a:ext cx="408" cy="227"/>
              <a:chOff x="3814" y="1770"/>
              <a:chExt cx="408" cy="227"/>
            </a:xfrm>
          </p:grpSpPr>
          <p:sp>
            <p:nvSpPr>
              <p:cNvPr id="47" name="Rectangle 32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363" cy="18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>
                    <a:latin typeface="Tahoma" panose="020B0604030504040204" pitchFamily="34" charset="0"/>
                  </a:rPr>
                  <a:t>工人</a:t>
                </a:r>
              </a:p>
            </p:txBody>
          </p:sp>
          <p:sp>
            <p:nvSpPr>
              <p:cNvPr id="48" name="Rectangle 33"/>
              <p:cNvSpPr>
                <a:spLocks noChangeArrowheads="1"/>
              </p:cNvSpPr>
              <p:nvPr/>
            </p:nvSpPr>
            <p:spPr bwMode="auto">
              <a:xfrm>
                <a:off x="3814" y="1770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14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994" y="1588"/>
              <a:ext cx="408" cy="227"/>
              <a:chOff x="3814" y="1770"/>
              <a:chExt cx="408" cy="227"/>
            </a:xfrm>
          </p:grpSpPr>
          <p:sp>
            <p:nvSpPr>
              <p:cNvPr id="45" name="Rectangle 35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363" cy="18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>
                    <a:latin typeface="Tahoma" panose="020B0604030504040204" pitchFamily="34" charset="0"/>
                  </a:rPr>
                  <a:t>经理</a:t>
                </a:r>
              </a:p>
            </p:txBody>
          </p:sp>
          <p:sp>
            <p:nvSpPr>
              <p:cNvPr id="46" name="Rectangle 36"/>
              <p:cNvSpPr>
                <a:spLocks noChangeArrowheads="1"/>
              </p:cNvSpPr>
              <p:nvPr/>
            </p:nvSpPr>
            <p:spPr bwMode="auto">
              <a:xfrm>
                <a:off x="3814" y="1770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14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567" y="2132"/>
              <a:ext cx="544" cy="770"/>
              <a:chOff x="476" y="219"/>
              <a:chExt cx="680" cy="898"/>
            </a:xfrm>
          </p:grpSpPr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476" y="219"/>
                <a:ext cx="680" cy="8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512" y="245"/>
                <a:ext cx="599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>
                    <a:latin typeface="Tahoma" panose="020B0604030504040204" pitchFamily="34" charset="0"/>
                    <a:ea typeface="黑体" panose="02010609060101010101" pitchFamily="49" charset="-122"/>
                  </a:rPr>
                  <a:t>项目</a:t>
                </a: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512" y="436"/>
                <a:ext cx="599" cy="6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36000" tIns="0" rIns="0" bIns="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项目名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预算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优先级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16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15" name="Group 41"/>
            <p:cNvGrpSpPr>
              <a:grpSpLocks/>
            </p:cNvGrpSpPr>
            <p:nvPr/>
          </p:nvGrpSpPr>
          <p:grpSpPr bwMode="auto">
            <a:xfrm>
              <a:off x="476" y="1815"/>
              <a:ext cx="91" cy="726"/>
              <a:chOff x="476" y="1752"/>
              <a:chExt cx="91" cy="726"/>
            </a:xfrm>
          </p:grpSpPr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>
                <a:off x="476" y="1752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>
                <a:off x="476" y="2478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 Box 44"/>
            <p:cNvSpPr txBox="1">
              <a:spLocks noChangeArrowheads="1"/>
            </p:cNvSpPr>
            <p:nvPr/>
          </p:nvSpPr>
          <p:spPr bwMode="auto">
            <a:xfrm>
              <a:off x="149" y="1914"/>
              <a:ext cx="27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参加</a:t>
              </a:r>
            </a:p>
          </p:txBody>
        </p:sp>
        <p:sp>
          <p:nvSpPr>
            <p:cNvPr id="17" name="Text Box 45"/>
            <p:cNvSpPr txBox="1">
              <a:spLocks noChangeArrowheads="1"/>
            </p:cNvSpPr>
            <p:nvPr/>
          </p:nvSpPr>
          <p:spPr bwMode="auto">
            <a:xfrm>
              <a:off x="1220" y="454"/>
              <a:ext cx="225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１</a:t>
              </a:r>
              <a:r>
                <a:rPr kumimoji="0" lang="en-US" altLang="zh-CN" sz="1200">
                  <a:latin typeface="宋体" panose="02010600030101010101" pitchFamily="2" charset="-122"/>
                </a:rPr>
                <a:t>+</a:t>
              </a:r>
            </a:p>
          </p:txBody>
        </p:sp>
        <p:sp>
          <p:nvSpPr>
            <p:cNvPr id="18" name="Text Box 46"/>
            <p:cNvSpPr txBox="1">
              <a:spLocks noChangeArrowheads="1"/>
            </p:cNvSpPr>
            <p:nvPr/>
          </p:nvSpPr>
          <p:spPr bwMode="auto">
            <a:xfrm>
              <a:off x="476" y="1860"/>
              <a:ext cx="225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１</a:t>
              </a:r>
              <a:r>
                <a:rPr kumimoji="0" lang="en-US" altLang="zh-CN" sz="1200">
                  <a:latin typeface="宋体" panose="02010600030101010101" pitchFamily="2" charset="-122"/>
                </a:rPr>
                <a:t>+</a:t>
              </a:r>
            </a:p>
          </p:txBody>
        </p:sp>
        <p:sp>
          <p:nvSpPr>
            <p:cNvPr id="19" name="Text Box 47"/>
            <p:cNvSpPr txBox="1">
              <a:spLocks noChangeArrowheads="1"/>
            </p:cNvSpPr>
            <p:nvPr/>
          </p:nvSpPr>
          <p:spPr bwMode="auto">
            <a:xfrm>
              <a:off x="340" y="2543"/>
              <a:ext cx="225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１</a:t>
              </a:r>
              <a:r>
                <a:rPr kumimoji="0" lang="en-US" altLang="zh-CN" sz="1200">
                  <a:latin typeface="宋体" panose="02010600030101010101" pitchFamily="2" charset="-122"/>
                </a:rPr>
                <a:t>+</a:t>
              </a:r>
            </a:p>
          </p:txBody>
        </p:sp>
        <p:sp>
          <p:nvSpPr>
            <p:cNvPr id="20" name="Text Box 48"/>
            <p:cNvSpPr txBox="1">
              <a:spLocks noChangeArrowheads="1"/>
            </p:cNvSpPr>
            <p:nvPr/>
          </p:nvSpPr>
          <p:spPr bwMode="auto">
            <a:xfrm>
              <a:off x="1247" y="1908"/>
              <a:ext cx="27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主持</a:t>
              </a:r>
            </a:p>
          </p:txBody>
        </p:sp>
        <p:grpSp>
          <p:nvGrpSpPr>
            <p:cNvPr id="21" name="Group 49"/>
            <p:cNvGrpSpPr>
              <a:grpSpLocks/>
            </p:cNvGrpSpPr>
            <p:nvPr/>
          </p:nvGrpSpPr>
          <p:grpSpPr bwMode="auto">
            <a:xfrm>
              <a:off x="1111" y="1815"/>
              <a:ext cx="91" cy="726"/>
              <a:chOff x="1111" y="1752"/>
              <a:chExt cx="91" cy="726"/>
            </a:xfrm>
          </p:grpSpPr>
          <p:sp>
            <p:nvSpPr>
              <p:cNvPr id="38" name="Line 50"/>
              <p:cNvSpPr>
                <a:spLocks noChangeShapeType="1"/>
              </p:cNvSpPr>
              <p:nvPr/>
            </p:nvSpPr>
            <p:spPr bwMode="auto">
              <a:xfrm>
                <a:off x="1201" y="1752"/>
                <a:ext cx="0" cy="7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1"/>
              <p:cNvSpPr>
                <a:spLocks noChangeShapeType="1"/>
              </p:cNvSpPr>
              <p:nvPr/>
            </p:nvSpPr>
            <p:spPr bwMode="auto">
              <a:xfrm>
                <a:off x="1111" y="2478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Text Box 52"/>
            <p:cNvSpPr txBox="1">
              <a:spLocks noChangeArrowheads="1"/>
            </p:cNvSpPr>
            <p:nvPr/>
          </p:nvSpPr>
          <p:spPr bwMode="auto">
            <a:xfrm>
              <a:off x="1113" y="2541"/>
              <a:ext cx="225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１</a:t>
              </a:r>
              <a:r>
                <a:rPr kumimoji="0" lang="en-US" altLang="zh-CN" sz="1200">
                  <a:latin typeface="宋体" panose="02010600030101010101" pitchFamily="2" charset="-122"/>
                </a:rPr>
                <a:t>+</a:t>
              </a:r>
            </a:p>
          </p:txBody>
        </p:sp>
        <p:sp>
          <p:nvSpPr>
            <p:cNvPr id="23" name="Rectangle 53"/>
            <p:cNvSpPr>
              <a:spLocks noChangeArrowheads="1"/>
            </p:cNvSpPr>
            <p:nvPr/>
          </p:nvSpPr>
          <p:spPr bwMode="auto">
            <a:xfrm>
              <a:off x="2181" y="1326"/>
              <a:ext cx="363" cy="1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部门名</a:t>
              </a:r>
            </a:p>
          </p:txBody>
        </p:sp>
        <p:sp>
          <p:nvSpPr>
            <p:cNvPr id="24" name="Line 54"/>
            <p:cNvSpPr>
              <a:spLocks noChangeShapeType="1"/>
            </p:cNvSpPr>
            <p:nvPr/>
          </p:nvSpPr>
          <p:spPr bwMode="auto">
            <a:xfrm>
              <a:off x="2363" y="150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" name="Group 55"/>
            <p:cNvGrpSpPr>
              <a:grpSpLocks/>
            </p:cNvGrpSpPr>
            <p:nvPr/>
          </p:nvGrpSpPr>
          <p:grpSpPr bwMode="auto">
            <a:xfrm>
              <a:off x="2154" y="1570"/>
              <a:ext cx="408" cy="227"/>
              <a:chOff x="3814" y="1770"/>
              <a:chExt cx="408" cy="227"/>
            </a:xfrm>
          </p:grpSpPr>
          <p:sp>
            <p:nvSpPr>
              <p:cNvPr id="36" name="Rectangle 56"/>
              <p:cNvSpPr>
                <a:spLocks noChangeArrowheads="1"/>
              </p:cNvSpPr>
              <p:nvPr/>
            </p:nvSpPr>
            <p:spPr bwMode="auto">
              <a:xfrm>
                <a:off x="3833" y="1797"/>
                <a:ext cx="363" cy="18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>
                    <a:latin typeface="Tahoma" panose="020B0604030504040204" pitchFamily="34" charset="0"/>
                  </a:rPr>
                  <a:t>部门</a:t>
                </a:r>
              </a:p>
            </p:txBody>
          </p:sp>
          <p:sp>
            <p:nvSpPr>
              <p:cNvPr id="37" name="Rectangle 57"/>
              <p:cNvSpPr>
                <a:spLocks noChangeArrowheads="1"/>
              </p:cNvSpPr>
              <p:nvPr/>
            </p:nvSpPr>
            <p:spPr bwMode="auto">
              <a:xfrm>
                <a:off x="3814" y="1770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1400" b="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26" name="Line 58"/>
            <p:cNvSpPr>
              <a:spLocks noChangeShapeType="1"/>
            </p:cNvSpPr>
            <p:nvPr/>
          </p:nvSpPr>
          <p:spPr bwMode="auto">
            <a:xfrm>
              <a:off x="1393" y="1706"/>
              <a:ext cx="7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59"/>
            <p:cNvSpPr txBox="1">
              <a:spLocks noChangeArrowheads="1"/>
            </p:cNvSpPr>
            <p:nvPr/>
          </p:nvSpPr>
          <p:spPr bwMode="auto">
            <a:xfrm>
              <a:off x="1611" y="1543"/>
              <a:ext cx="27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管理</a:t>
              </a:r>
            </a:p>
          </p:txBody>
        </p:sp>
        <p:sp>
          <p:nvSpPr>
            <p:cNvPr id="28" name="Text Box 60"/>
            <p:cNvSpPr txBox="1">
              <a:spLocks noChangeArrowheads="1"/>
            </p:cNvSpPr>
            <p:nvPr/>
          </p:nvSpPr>
          <p:spPr bwMode="auto">
            <a:xfrm>
              <a:off x="1927" y="1525"/>
              <a:ext cx="22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０</a:t>
              </a:r>
              <a:r>
                <a:rPr kumimoji="0" lang="en-US" altLang="zh-CN" sz="1200">
                  <a:latin typeface="宋体" panose="02010600030101010101" pitchFamily="2" charset="-122"/>
                </a:rPr>
                <a:t>,1</a:t>
              </a:r>
            </a:p>
          </p:txBody>
        </p:sp>
        <p:sp>
          <p:nvSpPr>
            <p:cNvPr id="29" name="Text Box 61"/>
            <p:cNvSpPr txBox="1">
              <a:spLocks noChangeArrowheads="1"/>
            </p:cNvSpPr>
            <p:nvPr/>
          </p:nvSpPr>
          <p:spPr bwMode="auto">
            <a:xfrm>
              <a:off x="2065" y="1890"/>
              <a:ext cx="27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生产</a:t>
              </a:r>
            </a:p>
          </p:txBody>
        </p:sp>
        <p:sp>
          <p:nvSpPr>
            <p:cNvPr id="30" name="Text Box 62"/>
            <p:cNvSpPr txBox="1">
              <a:spLocks noChangeArrowheads="1"/>
            </p:cNvSpPr>
            <p:nvPr/>
          </p:nvSpPr>
          <p:spPr bwMode="auto">
            <a:xfrm>
              <a:off x="2336" y="2000"/>
              <a:ext cx="22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zh-CN" altLang="en-US" sz="1200">
                  <a:latin typeface="宋体" panose="02010600030101010101" pitchFamily="2" charset="-122"/>
                </a:rPr>
                <a:t>１</a:t>
              </a:r>
              <a:r>
                <a:rPr kumimoji="0" lang="en-US" altLang="zh-CN" sz="1200">
                  <a:latin typeface="宋体" panose="02010600030101010101" pitchFamily="2" charset="-122"/>
                </a:rPr>
                <a:t>+</a:t>
              </a:r>
            </a:p>
          </p:txBody>
        </p:sp>
        <p:grpSp>
          <p:nvGrpSpPr>
            <p:cNvPr id="31" name="Group 63"/>
            <p:cNvGrpSpPr>
              <a:grpSpLocks/>
            </p:cNvGrpSpPr>
            <p:nvPr/>
          </p:nvGrpSpPr>
          <p:grpSpPr bwMode="auto">
            <a:xfrm>
              <a:off x="2109" y="2161"/>
              <a:ext cx="544" cy="770"/>
              <a:chOff x="476" y="219"/>
              <a:chExt cx="680" cy="898"/>
            </a:xfrm>
          </p:grpSpPr>
          <p:sp>
            <p:nvSpPr>
              <p:cNvPr id="33" name="Rectangle 64"/>
              <p:cNvSpPr>
                <a:spLocks noChangeArrowheads="1"/>
              </p:cNvSpPr>
              <p:nvPr/>
            </p:nvSpPr>
            <p:spPr bwMode="auto">
              <a:xfrm>
                <a:off x="476" y="219"/>
                <a:ext cx="680" cy="8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Rectangle 65"/>
              <p:cNvSpPr>
                <a:spLocks noChangeArrowheads="1"/>
              </p:cNvSpPr>
              <p:nvPr/>
            </p:nvSpPr>
            <p:spPr bwMode="auto">
              <a:xfrm>
                <a:off x="512" y="245"/>
                <a:ext cx="599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>
                    <a:latin typeface="Tahoma" panose="020B0604030504040204" pitchFamily="34" charset="0"/>
                    <a:ea typeface="黑体" panose="02010609060101010101" pitchFamily="49" charset="-122"/>
                  </a:rPr>
                  <a:t>产品</a:t>
                </a:r>
              </a:p>
            </p:txBody>
          </p:sp>
          <p:sp>
            <p:nvSpPr>
              <p:cNvPr id="35" name="Rectangle 66"/>
              <p:cNvSpPr>
                <a:spLocks noChangeArrowheads="1"/>
              </p:cNvSpPr>
              <p:nvPr/>
            </p:nvSpPr>
            <p:spPr bwMode="auto">
              <a:xfrm>
                <a:off x="512" y="436"/>
                <a:ext cx="599" cy="6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36000" tIns="0" rIns="0" bIns="0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产品名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成本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600" b="0">
                    <a:latin typeface="Tahoma" panose="020B0604030504040204" pitchFamily="34" charset="0"/>
                  </a:rPr>
                  <a:t>重量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zh-CN" sz="1400" b="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2" name="Line 67"/>
            <p:cNvSpPr>
              <a:spLocks noChangeShapeType="1"/>
            </p:cNvSpPr>
            <p:nvPr/>
          </p:nvSpPr>
          <p:spPr bwMode="auto">
            <a:xfrm>
              <a:off x="2363" y="1797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573739" y="1014811"/>
            <a:ext cx="27368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latin typeface="Tahoma" panose="020B0604030504040204" pitchFamily="34" charset="0"/>
                <a:ea typeface="楷体_GB2312" pitchFamily="49" charset="-122"/>
              </a:rPr>
              <a:t>某公司的对象模型</a:t>
            </a:r>
          </a:p>
        </p:txBody>
      </p:sp>
    </p:spTree>
    <p:extLst>
      <p:ext uri="{BB962C8B-B14F-4D97-AF65-F5344CB8AC3E}">
        <p14:creationId xmlns:p14="http://schemas.microsoft.com/office/powerpoint/2010/main" val="38077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1835696" y="1844824"/>
            <a:ext cx="5616104" cy="4103861"/>
            <a:chOff x="1383" y="1071"/>
            <a:chExt cx="3674" cy="2903"/>
          </a:xfrm>
        </p:grpSpPr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1967" y="1211"/>
              <a:ext cx="757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身份证号码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675" y="1820"/>
              <a:ext cx="817" cy="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  <a:ea typeface="黑体" panose="02010609060101010101" pitchFamily="49" charset="-122"/>
                </a:rPr>
                <a:t>员工</a:t>
              </a: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1500" y="1492"/>
              <a:ext cx="350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姓名</a:t>
              </a:r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908" y="1492"/>
              <a:ext cx="349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地址</a:t>
              </a:r>
            </a:p>
          </p:txBody>
        </p:sp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2492" y="1492"/>
              <a:ext cx="349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工资</a:t>
              </a:r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3058" y="2176"/>
              <a:ext cx="350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职务</a:t>
              </a: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2083" y="1680"/>
              <a:ext cx="0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1675" y="1680"/>
              <a:ext cx="175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2257" y="1399"/>
              <a:ext cx="117" cy="4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 flipH="1">
              <a:off x="2374" y="1680"/>
              <a:ext cx="292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2492" y="1913"/>
              <a:ext cx="2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7"/>
            <p:cNvSpPr>
              <a:spLocks noChangeArrowheads="1"/>
            </p:cNvSpPr>
            <p:nvPr/>
          </p:nvSpPr>
          <p:spPr bwMode="auto">
            <a:xfrm>
              <a:off x="2783" y="1791"/>
              <a:ext cx="875" cy="23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为之工作</a:t>
              </a: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951" y="1820"/>
              <a:ext cx="817" cy="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  <a:ea typeface="黑体" panose="02010609060101010101" pitchFamily="49" charset="-122"/>
                </a:rPr>
                <a:t>公司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3659" y="1913"/>
              <a:ext cx="2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>
              <a:off x="3542" y="1071"/>
              <a:ext cx="758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电话号码</a:t>
              </a:r>
            </a:p>
          </p:txBody>
        </p:sp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3542" y="1446"/>
              <a:ext cx="350" cy="18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名字</a:t>
              </a: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4593" y="1211"/>
              <a:ext cx="350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地址</a:t>
              </a:r>
            </a:p>
          </p:txBody>
        </p:sp>
        <p:sp>
          <p:nvSpPr>
            <p:cNvPr id="22" name="AutoShape 23"/>
            <p:cNvSpPr>
              <a:spLocks noChangeArrowheads="1"/>
            </p:cNvSpPr>
            <p:nvPr/>
          </p:nvSpPr>
          <p:spPr bwMode="auto">
            <a:xfrm>
              <a:off x="4068" y="1446"/>
              <a:ext cx="584" cy="18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主要产品</a:t>
              </a: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H="1">
              <a:off x="4593" y="1399"/>
              <a:ext cx="233" cy="4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4360" y="1632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3834" y="1258"/>
              <a:ext cx="350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3717" y="1632"/>
              <a:ext cx="351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3233" y="2036"/>
              <a:ext cx="0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675" y="2616"/>
              <a:ext cx="350" cy="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</a:rPr>
                <a:t>工人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200" y="2616"/>
              <a:ext cx="349" cy="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</a:rPr>
                <a:t>经理</a:t>
              </a:r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1850" y="2007"/>
              <a:ext cx="0" cy="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374" y="2007"/>
              <a:ext cx="0" cy="6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utoShape 33"/>
            <p:cNvSpPr>
              <a:spLocks noChangeArrowheads="1"/>
            </p:cNvSpPr>
            <p:nvPr/>
          </p:nvSpPr>
          <p:spPr bwMode="auto">
            <a:xfrm>
              <a:off x="1617" y="2991"/>
              <a:ext cx="467" cy="23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参加</a:t>
              </a: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850" y="2803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2142" y="2991"/>
              <a:ext cx="467" cy="23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主持</a:t>
              </a: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2374" y="2803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1675" y="3412"/>
              <a:ext cx="817" cy="1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  <a:ea typeface="黑体" panose="02010609060101010101" pitchFamily="49" charset="-122"/>
                </a:rPr>
                <a:t>项目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850" y="3224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2374" y="3224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utoShape 40"/>
            <p:cNvSpPr>
              <a:spLocks noChangeArrowheads="1"/>
            </p:cNvSpPr>
            <p:nvPr/>
          </p:nvSpPr>
          <p:spPr bwMode="auto">
            <a:xfrm>
              <a:off x="1383" y="3785"/>
              <a:ext cx="467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项目名</a:t>
              </a:r>
            </a:p>
          </p:txBody>
        </p:sp>
        <p:sp>
          <p:nvSpPr>
            <p:cNvPr id="40" name="AutoShape 41"/>
            <p:cNvSpPr>
              <a:spLocks noChangeArrowheads="1"/>
            </p:cNvSpPr>
            <p:nvPr/>
          </p:nvSpPr>
          <p:spPr bwMode="auto">
            <a:xfrm>
              <a:off x="1909" y="3786"/>
              <a:ext cx="350" cy="18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预算</a:t>
              </a:r>
            </a:p>
          </p:txBody>
        </p:sp>
        <p:sp>
          <p:nvSpPr>
            <p:cNvPr id="41" name="AutoShape 42"/>
            <p:cNvSpPr>
              <a:spLocks noChangeArrowheads="1"/>
            </p:cNvSpPr>
            <p:nvPr/>
          </p:nvSpPr>
          <p:spPr bwMode="auto">
            <a:xfrm>
              <a:off x="2317" y="3786"/>
              <a:ext cx="466" cy="18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优先级</a:t>
              </a: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2084" y="3598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4"/>
            <p:cNvSpPr>
              <a:spLocks noChangeShapeType="1"/>
            </p:cNvSpPr>
            <p:nvPr/>
          </p:nvSpPr>
          <p:spPr bwMode="auto">
            <a:xfrm flipH="1">
              <a:off x="1617" y="3598"/>
              <a:ext cx="233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2374" y="3598"/>
              <a:ext cx="235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AutoShape 46"/>
            <p:cNvSpPr>
              <a:spLocks noChangeArrowheads="1"/>
            </p:cNvSpPr>
            <p:nvPr/>
          </p:nvSpPr>
          <p:spPr bwMode="auto">
            <a:xfrm>
              <a:off x="2841" y="2588"/>
              <a:ext cx="817" cy="23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管理</a:t>
              </a:r>
            </a:p>
          </p:txBody>
        </p:sp>
        <p:sp>
          <p:nvSpPr>
            <p:cNvPr id="46" name="Line 47"/>
            <p:cNvSpPr>
              <a:spLocks noChangeShapeType="1"/>
            </p:cNvSpPr>
            <p:nvPr/>
          </p:nvSpPr>
          <p:spPr bwMode="auto">
            <a:xfrm>
              <a:off x="2549" y="2710"/>
              <a:ext cx="2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3950" y="2616"/>
              <a:ext cx="816" cy="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</a:rPr>
                <a:t>部门</a:t>
              </a:r>
            </a:p>
          </p:txBody>
        </p:sp>
        <p:sp>
          <p:nvSpPr>
            <p:cNvPr id="48" name="Line 49"/>
            <p:cNvSpPr>
              <a:spLocks noChangeShapeType="1"/>
            </p:cNvSpPr>
            <p:nvPr/>
          </p:nvSpPr>
          <p:spPr bwMode="auto">
            <a:xfrm>
              <a:off x="3658" y="2710"/>
              <a:ext cx="2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AutoShape 50"/>
            <p:cNvSpPr>
              <a:spLocks noChangeArrowheads="1"/>
            </p:cNvSpPr>
            <p:nvPr/>
          </p:nvSpPr>
          <p:spPr bwMode="auto">
            <a:xfrm>
              <a:off x="4649" y="2241"/>
              <a:ext cx="408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部门名</a:t>
              </a: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flipH="1">
              <a:off x="4649" y="2428"/>
              <a:ext cx="175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AutoShape 52"/>
            <p:cNvSpPr>
              <a:spLocks noChangeArrowheads="1"/>
            </p:cNvSpPr>
            <p:nvPr/>
          </p:nvSpPr>
          <p:spPr bwMode="auto">
            <a:xfrm>
              <a:off x="4125" y="2991"/>
              <a:ext cx="466" cy="23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生产</a:t>
              </a:r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3950" y="3412"/>
              <a:ext cx="816" cy="18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>
                  <a:latin typeface="Tahoma" panose="020B0604030504040204" pitchFamily="34" charset="0"/>
                  <a:ea typeface="黑体" panose="02010609060101010101" pitchFamily="49" charset="-122"/>
                </a:rPr>
                <a:t>产品</a:t>
              </a:r>
            </a:p>
          </p:txBody>
        </p:sp>
        <p:sp>
          <p:nvSpPr>
            <p:cNvPr id="53" name="AutoShape 54"/>
            <p:cNvSpPr>
              <a:spLocks noChangeArrowheads="1"/>
            </p:cNvSpPr>
            <p:nvPr/>
          </p:nvSpPr>
          <p:spPr bwMode="auto">
            <a:xfrm>
              <a:off x="3658" y="3786"/>
              <a:ext cx="467" cy="18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产品名</a:t>
              </a:r>
            </a:p>
          </p:txBody>
        </p:sp>
        <p:sp>
          <p:nvSpPr>
            <p:cNvPr id="54" name="AutoShape 55"/>
            <p:cNvSpPr>
              <a:spLocks noChangeArrowheads="1"/>
            </p:cNvSpPr>
            <p:nvPr/>
          </p:nvSpPr>
          <p:spPr bwMode="auto">
            <a:xfrm>
              <a:off x="4184" y="3787"/>
              <a:ext cx="350" cy="18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成本</a:t>
              </a:r>
            </a:p>
          </p:txBody>
        </p:sp>
        <p:sp>
          <p:nvSpPr>
            <p:cNvPr id="55" name="AutoShape 56"/>
            <p:cNvSpPr>
              <a:spLocks noChangeArrowheads="1"/>
            </p:cNvSpPr>
            <p:nvPr/>
          </p:nvSpPr>
          <p:spPr bwMode="auto">
            <a:xfrm>
              <a:off x="4591" y="3787"/>
              <a:ext cx="350" cy="18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重量</a:t>
              </a:r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4359" y="3598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 flipH="1">
              <a:off x="3892" y="3598"/>
              <a:ext cx="292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4534" y="3598"/>
              <a:ext cx="232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4359" y="2803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1"/>
            <p:cNvSpPr>
              <a:spLocks noChangeShapeType="1"/>
            </p:cNvSpPr>
            <p:nvPr/>
          </p:nvSpPr>
          <p:spPr bwMode="auto">
            <a:xfrm>
              <a:off x="4359" y="3224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AutoShape 62"/>
            <p:cNvSpPr>
              <a:spLocks noChangeArrowheads="1"/>
            </p:cNvSpPr>
            <p:nvPr/>
          </p:nvSpPr>
          <p:spPr bwMode="auto">
            <a:xfrm>
              <a:off x="4067" y="2195"/>
              <a:ext cx="524" cy="23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600" b="0">
                  <a:latin typeface="Tahoma" panose="020B0604030504040204" pitchFamily="34" charset="0"/>
                </a:rPr>
                <a:t>组成</a:t>
              </a:r>
            </a:p>
          </p:txBody>
        </p:sp>
        <p:sp>
          <p:nvSpPr>
            <p:cNvPr id="62" name="Line 63"/>
            <p:cNvSpPr>
              <a:spLocks noChangeShapeType="1"/>
            </p:cNvSpPr>
            <p:nvPr/>
          </p:nvSpPr>
          <p:spPr bwMode="auto">
            <a:xfrm>
              <a:off x="4336" y="2007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4336" y="2428"/>
              <a:ext cx="0" cy="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Rectangle 65"/>
          <p:cNvSpPr>
            <a:spLocks noChangeArrowheads="1"/>
          </p:cNvSpPr>
          <p:nvPr/>
        </p:nvSpPr>
        <p:spPr bwMode="auto">
          <a:xfrm>
            <a:off x="616370" y="965917"/>
            <a:ext cx="478709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数据模型（实体</a:t>
            </a:r>
            <a:r>
              <a:rPr kumimoji="0" lang="en-US" altLang="zh-CN" sz="2400" dirty="0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关系图，</a:t>
            </a:r>
            <a:r>
              <a:rPr kumimoji="0" lang="en-US" altLang="zh-CN" sz="2400" dirty="0" smtClean="0">
                <a:latin typeface="楷体_GB2312" pitchFamily="49" charset="-122"/>
                <a:ea typeface="楷体_GB2312" pitchFamily="49" charset="-122"/>
              </a:rPr>
              <a:t>E-R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图）</a:t>
            </a:r>
          </a:p>
        </p:txBody>
      </p:sp>
    </p:spTree>
    <p:extLst>
      <p:ext uri="{BB962C8B-B14F-4D97-AF65-F5344CB8AC3E}">
        <p14:creationId xmlns:p14="http://schemas.microsoft.com/office/powerpoint/2010/main" val="23460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40734"/>
            <a:ext cx="3978080" cy="39305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38084"/>
            <a:ext cx="3960439" cy="393323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4572000" y="1772816"/>
            <a:ext cx="0" cy="4176464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 Box 127"/>
          <p:cNvSpPr txBox="1">
            <a:spLocks noChangeArrowheads="1"/>
          </p:cNvSpPr>
          <p:nvPr/>
        </p:nvSpPr>
        <p:spPr bwMode="auto">
          <a:xfrm>
            <a:off x="550085" y="973115"/>
            <a:ext cx="417646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数据模型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(E-R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0" lang="en-US" altLang="zh-CN" sz="24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0" lang="en-US" altLang="zh-CN" sz="2400" dirty="0" smtClean="0">
                <a:latin typeface="宋体" panose="02010600030101010101" pitchFamily="2" charset="-122"/>
              </a:rPr>
              <a:t>→</a:t>
            </a:r>
            <a:r>
              <a:rPr kumimoji="0" lang="zh-CN" altLang="en-US" sz="2400" dirty="0" smtClean="0">
                <a:latin typeface="宋体" panose="02010600030101010101" pitchFamily="2" charset="-122"/>
              </a:rPr>
              <a:t>对象模型</a:t>
            </a:r>
            <a:endParaRPr kumimoji="0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5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angle 110"/>
          <p:cNvSpPr>
            <a:spLocks noChangeArrowheads="1"/>
          </p:cNvSpPr>
          <p:nvPr/>
        </p:nvSpPr>
        <p:spPr bwMode="auto">
          <a:xfrm>
            <a:off x="644931" y="805210"/>
            <a:ext cx="234289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 smtClean="0">
                <a:latin typeface="Arial" panose="020B0604020202020204" pitchFamily="34" charset="0"/>
                <a:ea typeface="黑体" panose="02010609060101010101" pitchFamily="49" charset="-122"/>
              </a:rPr>
              <a:t>银行</a:t>
            </a:r>
            <a:r>
              <a:rPr kumimoji="0" lang="en-US" altLang="zh-CN" sz="2800" dirty="0" smtClean="0">
                <a:latin typeface="Arial" panose="020B0604020202020204" pitchFamily="34" charset="0"/>
                <a:ea typeface="黑体" panose="02010609060101010101" pitchFamily="49" charset="-122"/>
              </a:rPr>
              <a:t>ATM</a:t>
            </a:r>
            <a:r>
              <a:rPr kumimoji="0"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endParaRPr kumimoji="0"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67" name="图片 5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65203"/>
            <a:ext cx="7584081" cy="4084674"/>
          </a:xfrm>
          <a:prstGeom prst="rect">
            <a:avLst/>
          </a:prstGeom>
        </p:spPr>
      </p:pic>
      <p:sp>
        <p:nvSpPr>
          <p:cNvPr id="568" name="矩形 567"/>
          <p:cNvSpPr/>
          <p:nvPr/>
        </p:nvSpPr>
        <p:spPr bwMode="auto">
          <a:xfrm>
            <a:off x="705272" y="1789978"/>
            <a:ext cx="1872208" cy="213546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矩形 568"/>
          <p:cNvSpPr/>
          <p:nvPr/>
        </p:nvSpPr>
        <p:spPr bwMode="auto">
          <a:xfrm>
            <a:off x="2699792" y="1789978"/>
            <a:ext cx="4320480" cy="2927553"/>
          </a:xfrm>
          <a:prstGeom prst="rect">
            <a:avLst/>
          </a:prstGeom>
          <a:noFill/>
          <a:ln w="34925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4" name="组合 583"/>
          <p:cNvGrpSpPr/>
          <p:nvPr/>
        </p:nvGrpSpPr>
        <p:grpSpPr>
          <a:xfrm>
            <a:off x="705272" y="1789978"/>
            <a:ext cx="7706393" cy="4151689"/>
            <a:chOff x="705272" y="1725583"/>
            <a:chExt cx="7706393" cy="4151689"/>
          </a:xfrm>
        </p:grpSpPr>
        <p:cxnSp>
          <p:nvCxnSpPr>
            <p:cNvPr id="573" name="直接连接符 572"/>
            <p:cNvCxnSpPr/>
            <p:nvPr/>
          </p:nvCxnSpPr>
          <p:spPr bwMode="auto">
            <a:xfrm>
              <a:off x="7236296" y="1725583"/>
              <a:ext cx="0" cy="307156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5" name="直接连接符 574"/>
            <p:cNvCxnSpPr/>
            <p:nvPr/>
          </p:nvCxnSpPr>
          <p:spPr bwMode="auto">
            <a:xfrm>
              <a:off x="7236296" y="1726566"/>
              <a:ext cx="1175369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7" name="直接连接符 576"/>
            <p:cNvCxnSpPr/>
            <p:nvPr/>
          </p:nvCxnSpPr>
          <p:spPr bwMode="auto">
            <a:xfrm>
              <a:off x="8411665" y="1725583"/>
              <a:ext cx="0" cy="415168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9" name="直接连接符 578"/>
            <p:cNvCxnSpPr/>
            <p:nvPr/>
          </p:nvCxnSpPr>
          <p:spPr bwMode="auto">
            <a:xfrm flipH="1">
              <a:off x="705272" y="4797152"/>
              <a:ext cx="653102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1" name="直接连接符 580"/>
            <p:cNvCxnSpPr/>
            <p:nvPr/>
          </p:nvCxnSpPr>
          <p:spPr bwMode="auto">
            <a:xfrm>
              <a:off x="705272" y="4797152"/>
              <a:ext cx="0" cy="108012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3" name="直接连接符 582"/>
            <p:cNvCxnSpPr/>
            <p:nvPr/>
          </p:nvCxnSpPr>
          <p:spPr bwMode="auto">
            <a:xfrm>
              <a:off x="705272" y="5877272"/>
              <a:ext cx="7706393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7912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0" animBg="1"/>
      <p:bldP spid="56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03244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语义网络的二元关系表示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642624" y="1775704"/>
                <a:ext cx="7992888" cy="26614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一元关系</a:t>
                </a:r>
              </a:p>
              <a:p>
                <a:pPr lvl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一元谓词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表示的关系。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张三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最简单、最直观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的事物</a:t>
                </a:r>
                <a:r>
                  <a:rPr lang="en-US" altLang="zh-CN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概念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”等语义关系说明。</a:t>
                </a:r>
                <a:endPara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71487" lvl="1" indent="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Color(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Snow,White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1" dirty="0">
                  <a:solidFill>
                    <a:schemeClr val="folHlin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624" y="1775704"/>
                <a:ext cx="7992888" cy="2661408"/>
              </a:xfrm>
              <a:prstGeom prst="rect">
                <a:avLst/>
              </a:prstGeom>
              <a:blipFill rotWithShape="0">
                <a:blip r:embed="rId2"/>
                <a:stretch>
                  <a:fillRect l="-18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548680"/>
            <a:ext cx="6408711" cy="823404"/>
            <a:chOff x="1331640" y="2144927"/>
            <a:chExt cx="6408711" cy="823404"/>
          </a:xfrm>
        </p:grpSpPr>
        <p:sp>
          <p:nvSpPr>
            <p:cNvPr id="6" name="矩形 5"/>
            <p:cNvSpPr/>
            <p:nvPr/>
          </p:nvSpPr>
          <p:spPr>
            <a:xfrm>
              <a:off x="1331640" y="2348880"/>
              <a:ext cx="3060340" cy="415498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eaLnBrk="1" hangingPunct="1">
                <a:buClr>
                  <a:srgbClr val="C00000"/>
                </a:buClr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（节点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，弧，节点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144927"/>
              <a:ext cx="2376263" cy="823404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2624" y="1703696"/>
            <a:ext cx="7992888" cy="100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表示实体；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表示实体的性质或属性等；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表示节点间的语义关系。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42624" y="2974398"/>
            <a:ext cx="7992888" cy="1530113"/>
            <a:chOff x="642624" y="2974398"/>
            <a:chExt cx="7992888" cy="153011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865" y="3748541"/>
              <a:ext cx="5340559" cy="755970"/>
            </a:xfrm>
            <a:prstGeom prst="rect">
              <a:avLst/>
            </a:prstGeom>
          </p:spPr>
        </p:pic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42624" y="2974398"/>
              <a:ext cx="7992888" cy="50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ct val="10000"/>
                </a:spcBef>
                <a:spcAft>
                  <a:spcPct val="10000"/>
                </a:spcAft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用语义网络表示“动物能运动、会吃” 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4"/>
          <p:cNvSpPr>
            <a:spLocks noChangeArrowheads="1"/>
          </p:cNvSpPr>
          <p:nvPr/>
        </p:nvSpPr>
        <p:spPr bwMode="auto">
          <a:xfrm>
            <a:off x="618281" y="620688"/>
            <a:ext cx="6329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八数码问题的状态空间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188" y="1838325"/>
            <a:ext cx="8064500" cy="83740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放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个数码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格为空。空格四周上下左右的数码可移动到空格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。问题布局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之一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388" name="组合 18"/>
          <p:cNvGrpSpPr>
            <a:grpSpLocks/>
          </p:cNvGrpSpPr>
          <p:nvPr/>
        </p:nvGrpSpPr>
        <p:grpSpPr bwMode="auto">
          <a:xfrm>
            <a:off x="3455194" y="3085923"/>
            <a:ext cx="2376487" cy="2376487"/>
            <a:chOff x="3131840" y="2924944"/>
            <a:chExt cx="2376264" cy="2376264"/>
          </a:xfrm>
        </p:grpSpPr>
        <p:sp>
          <p:nvSpPr>
            <p:cNvPr id="16389" name="矩形 9"/>
            <p:cNvSpPr>
              <a:spLocks noChangeArrowheads="1"/>
            </p:cNvSpPr>
            <p:nvPr/>
          </p:nvSpPr>
          <p:spPr bwMode="auto">
            <a:xfrm>
              <a:off x="3131840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0" name="矩形 10"/>
            <p:cNvSpPr>
              <a:spLocks noChangeArrowheads="1"/>
            </p:cNvSpPr>
            <p:nvPr/>
          </p:nvSpPr>
          <p:spPr bwMode="auto">
            <a:xfrm>
              <a:off x="3923928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1" name="矩形 11"/>
            <p:cNvSpPr>
              <a:spLocks noChangeArrowheads="1"/>
            </p:cNvSpPr>
            <p:nvPr/>
          </p:nvSpPr>
          <p:spPr bwMode="auto">
            <a:xfrm>
              <a:off x="4716016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2" name="矩形 12"/>
            <p:cNvSpPr>
              <a:spLocks noChangeArrowheads="1"/>
            </p:cNvSpPr>
            <p:nvPr/>
          </p:nvSpPr>
          <p:spPr bwMode="auto">
            <a:xfrm>
              <a:off x="3131840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矩形 13"/>
            <p:cNvSpPr>
              <a:spLocks noChangeArrowheads="1"/>
            </p:cNvSpPr>
            <p:nvPr/>
          </p:nvSpPr>
          <p:spPr bwMode="auto">
            <a:xfrm>
              <a:off x="3923928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矩形 14"/>
            <p:cNvSpPr>
              <a:spLocks noChangeArrowheads="1"/>
            </p:cNvSpPr>
            <p:nvPr/>
          </p:nvSpPr>
          <p:spPr bwMode="auto">
            <a:xfrm>
              <a:off x="4716016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矩形 15"/>
            <p:cNvSpPr>
              <a:spLocks noChangeArrowheads="1"/>
            </p:cNvSpPr>
            <p:nvPr/>
          </p:nvSpPr>
          <p:spPr bwMode="auto">
            <a:xfrm>
              <a:off x="3131840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矩形 16"/>
            <p:cNvSpPr>
              <a:spLocks noChangeArrowheads="1"/>
            </p:cNvSpPr>
            <p:nvPr/>
          </p:nvSpPr>
          <p:spPr bwMode="auto">
            <a:xfrm>
              <a:off x="3923928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7" name="矩形 17"/>
            <p:cNvSpPr>
              <a:spLocks noChangeArrowheads="1"/>
            </p:cNvSpPr>
            <p:nvPr/>
          </p:nvSpPr>
          <p:spPr bwMode="auto">
            <a:xfrm>
              <a:off x="4716016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45233" y="3889553"/>
            <a:ext cx="6600292" cy="1586907"/>
            <a:chOff x="1345233" y="3889553"/>
            <a:chExt cx="6600292" cy="15869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895864"/>
              <a:ext cx="1501317" cy="15013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233" y="3889553"/>
              <a:ext cx="1586907" cy="1586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673224" y="1772816"/>
                <a:ext cx="8003232" cy="2592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二元关系：二元语义网络表示</a:t>
                </a: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二元谓词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表示。其中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 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实体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20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为实体之间的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单个二元关系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可直接用一个基本网元表示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复杂关系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，可由一些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相对独立的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二元或一元关系的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组合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实现。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224" y="1772816"/>
                <a:ext cx="8003232" cy="2592288"/>
              </a:xfrm>
              <a:prstGeom prst="rect">
                <a:avLst/>
              </a:prstGeom>
              <a:blipFill rotWithShape="0">
                <a:blip r:embed="rId2"/>
                <a:stretch>
                  <a:fillRect l="-18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1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9920" y="98948"/>
            <a:ext cx="5630272" cy="146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用语义网络表示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动物</a:t>
            </a:r>
            <a:r>
              <a:rPr lang="zh-CN" altLang="en-US" sz="2000" dirty="0">
                <a:latin typeface="+mn-ea"/>
              </a:rPr>
              <a:t>能运动、会</a:t>
            </a:r>
            <a:r>
              <a:rPr lang="zh-CN" altLang="en-US" sz="2000" dirty="0" smtClean="0">
                <a:latin typeface="+mn-ea"/>
              </a:rPr>
              <a:t>吃；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鸟</a:t>
            </a:r>
            <a:r>
              <a:rPr lang="zh-CN" altLang="en-US" sz="2000" dirty="0">
                <a:latin typeface="+mn-ea"/>
              </a:rPr>
              <a:t>是一种动物，鸟有翅膀、会</a:t>
            </a:r>
            <a:r>
              <a:rPr lang="zh-CN" altLang="en-US" sz="2000" dirty="0" smtClean="0">
                <a:latin typeface="+mn-ea"/>
              </a:rPr>
              <a:t>飞；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鱼</a:t>
            </a:r>
            <a:r>
              <a:rPr lang="zh-CN" altLang="en-US" sz="2000" dirty="0">
                <a:latin typeface="+mn-ea"/>
              </a:rPr>
              <a:t>是一种动物，鱼生活在水中、会</a:t>
            </a:r>
            <a:r>
              <a:rPr lang="zh-CN" altLang="en-US" sz="2000" dirty="0" smtClean="0">
                <a:latin typeface="+mn-ea"/>
              </a:rPr>
              <a:t>游泳。</a:t>
            </a:r>
            <a:endParaRPr lang="en-US" altLang="zh-CN" sz="2000" b="1" dirty="0" smtClean="0">
              <a:latin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66606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323632"/>
            <a:ext cx="3456384" cy="1200329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张三是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经理；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公司位于中关村；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岁。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8" y="1772816"/>
            <a:ext cx="7897352" cy="244827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907704" y="3789040"/>
            <a:ext cx="5546145" cy="1944216"/>
            <a:chOff x="1907704" y="3789040"/>
            <a:chExt cx="5546145" cy="19442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4653136"/>
              <a:ext cx="5546145" cy="108012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>
              <a:off x="4283968" y="3789040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001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1496" y="332656"/>
            <a:ext cx="3454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实体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关系图（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ER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95288" y="1270422"/>
            <a:ext cx="2171700" cy="2190750"/>
            <a:chOff x="249" y="1163"/>
            <a:chExt cx="1368" cy="1380"/>
          </a:xfrm>
        </p:grpSpPr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660" y="1163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职称</a:t>
              </a:r>
            </a:p>
          </p:txBody>
        </p:sp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249" y="1487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性别</a:t>
              </a:r>
            </a:p>
          </p:txBody>
        </p:sp>
        <p:sp>
          <p:nvSpPr>
            <p:cNvPr id="8" name="AutoShape 11"/>
            <p:cNvSpPr>
              <a:spLocks noChangeArrowheads="1"/>
            </p:cNvSpPr>
            <p:nvPr/>
          </p:nvSpPr>
          <p:spPr bwMode="auto">
            <a:xfrm>
              <a:off x="249" y="1934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姓名</a:t>
              </a:r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249" y="2340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教工号</a:t>
              </a:r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 bwMode="auto">
            <a:xfrm>
              <a:off x="1207" y="1495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职务</a:t>
              </a:r>
            </a:p>
          </p:txBody>
        </p:sp>
      </p:grpSp>
      <p:grpSp>
        <p:nvGrpSpPr>
          <p:cNvPr id="11" name="Group 97"/>
          <p:cNvGrpSpPr>
            <a:grpSpLocks/>
          </p:cNvGrpSpPr>
          <p:nvPr/>
        </p:nvGrpSpPr>
        <p:grpSpPr bwMode="auto">
          <a:xfrm>
            <a:off x="1046163" y="1591097"/>
            <a:ext cx="1231900" cy="1676400"/>
            <a:chOff x="659" y="1365"/>
            <a:chExt cx="776" cy="1056"/>
          </a:xfrm>
        </p:grpSpPr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59" y="1609"/>
              <a:ext cx="319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843" y="1365"/>
              <a:ext cx="272" cy="5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1251" y="1690"/>
              <a:ext cx="184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659" y="2031"/>
              <a:ext cx="3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659" y="2137"/>
              <a:ext cx="319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94"/>
          <p:cNvGrpSpPr>
            <a:grpSpLocks/>
          </p:cNvGrpSpPr>
          <p:nvPr/>
        </p:nvGrpSpPr>
        <p:grpSpPr bwMode="auto">
          <a:xfrm>
            <a:off x="3362325" y="1270422"/>
            <a:ext cx="3402013" cy="836612"/>
            <a:chOff x="2118" y="1163"/>
            <a:chExt cx="2143" cy="527"/>
          </a:xfrm>
        </p:grpSpPr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2984" y="1487"/>
              <a:ext cx="411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性别</a:t>
              </a:r>
            </a:p>
          </p:txBody>
        </p:sp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2483" y="1163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姓名</a:t>
              </a:r>
            </a:p>
          </p:txBody>
        </p:sp>
        <p:sp>
          <p:nvSpPr>
            <p:cNvPr id="20" name="AutoShape 22"/>
            <p:cNvSpPr>
              <a:spLocks noChangeArrowheads="1"/>
            </p:cNvSpPr>
            <p:nvPr/>
          </p:nvSpPr>
          <p:spPr bwMode="auto">
            <a:xfrm>
              <a:off x="2118" y="1487"/>
              <a:ext cx="411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学号</a:t>
              </a:r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3395" y="1163"/>
              <a:ext cx="409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系别</a:t>
              </a:r>
            </a:p>
          </p:txBody>
        </p:sp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3850" y="1487"/>
              <a:ext cx="411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年级</a:t>
              </a:r>
            </a:p>
          </p:txBody>
        </p:sp>
      </p:grpSp>
      <p:grpSp>
        <p:nvGrpSpPr>
          <p:cNvPr id="23" name="Group 98"/>
          <p:cNvGrpSpPr>
            <a:grpSpLocks/>
          </p:cNvGrpSpPr>
          <p:nvPr/>
        </p:nvGrpSpPr>
        <p:grpSpPr bwMode="auto">
          <a:xfrm>
            <a:off x="3652838" y="1591097"/>
            <a:ext cx="2819400" cy="901700"/>
            <a:chOff x="2301" y="1365"/>
            <a:chExt cx="1776" cy="568"/>
          </a:xfrm>
        </p:grpSpPr>
        <p:sp>
          <p:nvSpPr>
            <p:cNvPr id="24" name="Line 28"/>
            <p:cNvSpPr>
              <a:spLocks noChangeShapeType="1"/>
            </p:cNvSpPr>
            <p:nvPr/>
          </p:nvSpPr>
          <p:spPr bwMode="auto">
            <a:xfrm>
              <a:off x="3185" y="1690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9"/>
            <p:cNvSpPr>
              <a:spLocks noChangeShapeType="1"/>
            </p:cNvSpPr>
            <p:nvPr/>
          </p:nvSpPr>
          <p:spPr bwMode="auto">
            <a:xfrm>
              <a:off x="2665" y="1365"/>
              <a:ext cx="410" cy="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2301" y="1690"/>
              <a:ext cx="759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31"/>
            <p:cNvSpPr>
              <a:spLocks noChangeShapeType="1"/>
            </p:cNvSpPr>
            <p:nvPr/>
          </p:nvSpPr>
          <p:spPr bwMode="auto">
            <a:xfrm flipH="1">
              <a:off x="3303" y="1365"/>
              <a:ext cx="274" cy="5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2"/>
            <p:cNvSpPr>
              <a:spLocks noChangeShapeType="1"/>
            </p:cNvSpPr>
            <p:nvPr/>
          </p:nvSpPr>
          <p:spPr bwMode="auto">
            <a:xfrm flipH="1">
              <a:off x="3395" y="1690"/>
              <a:ext cx="682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95"/>
          <p:cNvGrpSpPr>
            <a:grpSpLocks/>
          </p:cNvGrpSpPr>
          <p:nvPr/>
        </p:nvGrpSpPr>
        <p:grpSpPr bwMode="auto">
          <a:xfrm>
            <a:off x="1552575" y="4620047"/>
            <a:ext cx="3690938" cy="322262"/>
            <a:chOff x="978" y="3273"/>
            <a:chExt cx="2325" cy="203"/>
          </a:xfrm>
        </p:grpSpPr>
        <p:sp>
          <p:nvSpPr>
            <p:cNvPr id="30" name="AutoShape 35"/>
            <p:cNvSpPr>
              <a:spLocks noChangeArrowheads="1"/>
            </p:cNvSpPr>
            <p:nvPr/>
          </p:nvSpPr>
          <p:spPr bwMode="auto">
            <a:xfrm>
              <a:off x="978" y="3273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课程号</a:t>
              </a:r>
            </a:p>
          </p:txBody>
        </p:sp>
        <p:sp>
          <p:nvSpPr>
            <p:cNvPr id="31" name="AutoShape 36"/>
            <p:cNvSpPr>
              <a:spLocks noChangeArrowheads="1"/>
            </p:cNvSpPr>
            <p:nvPr/>
          </p:nvSpPr>
          <p:spPr bwMode="auto">
            <a:xfrm>
              <a:off x="2254" y="3273"/>
              <a:ext cx="411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学时</a:t>
              </a:r>
            </a:p>
          </p:txBody>
        </p:sp>
        <p:sp>
          <p:nvSpPr>
            <p:cNvPr id="32" name="AutoShape 37"/>
            <p:cNvSpPr>
              <a:spLocks noChangeArrowheads="1"/>
            </p:cNvSpPr>
            <p:nvPr/>
          </p:nvSpPr>
          <p:spPr bwMode="auto">
            <a:xfrm>
              <a:off x="2893" y="3273"/>
              <a:ext cx="410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学分</a:t>
              </a:r>
            </a:p>
          </p:txBody>
        </p:sp>
        <p:sp>
          <p:nvSpPr>
            <p:cNvPr id="33" name="AutoShape 41"/>
            <p:cNvSpPr>
              <a:spLocks noChangeArrowheads="1"/>
            </p:cNvSpPr>
            <p:nvPr/>
          </p:nvSpPr>
          <p:spPr bwMode="auto">
            <a:xfrm>
              <a:off x="1617" y="3273"/>
              <a:ext cx="411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课名</a:t>
              </a:r>
            </a:p>
          </p:txBody>
        </p:sp>
      </p:grpSp>
      <p:grpSp>
        <p:nvGrpSpPr>
          <p:cNvPr id="34" name="Group 99"/>
          <p:cNvGrpSpPr>
            <a:grpSpLocks/>
          </p:cNvGrpSpPr>
          <p:nvPr/>
        </p:nvGrpSpPr>
        <p:grpSpPr bwMode="auto">
          <a:xfrm>
            <a:off x="1841500" y="4169197"/>
            <a:ext cx="3113088" cy="450850"/>
            <a:chOff x="1160" y="2989"/>
            <a:chExt cx="1961" cy="284"/>
          </a:xfrm>
        </p:grpSpPr>
        <p:sp>
          <p:nvSpPr>
            <p:cNvPr id="35" name="Line 42"/>
            <p:cNvSpPr>
              <a:spLocks noChangeShapeType="1"/>
            </p:cNvSpPr>
            <p:nvPr/>
          </p:nvSpPr>
          <p:spPr bwMode="auto">
            <a:xfrm flipH="1">
              <a:off x="1160" y="2989"/>
              <a:ext cx="776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43"/>
            <p:cNvSpPr>
              <a:spLocks noChangeShapeType="1"/>
            </p:cNvSpPr>
            <p:nvPr/>
          </p:nvSpPr>
          <p:spPr bwMode="auto">
            <a:xfrm flipH="1">
              <a:off x="1799" y="2989"/>
              <a:ext cx="274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44"/>
            <p:cNvSpPr>
              <a:spLocks noChangeShapeType="1"/>
            </p:cNvSpPr>
            <p:nvPr/>
          </p:nvSpPr>
          <p:spPr bwMode="auto">
            <a:xfrm>
              <a:off x="2209" y="2989"/>
              <a:ext cx="273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>
              <a:off x="2346" y="2989"/>
              <a:ext cx="775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Group 105"/>
          <p:cNvGrpSpPr>
            <a:grpSpLocks/>
          </p:cNvGrpSpPr>
          <p:nvPr/>
        </p:nvGrpSpPr>
        <p:grpSpPr bwMode="auto">
          <a:xfrm>
            <a:off x="3797300" y="2881734"/>
            <a:ext cx="1285875" cy="706438"/>
            <a:chOff x="2392" y="2178"/>
            <a:chExt cx="810" cy="445"/>
          </a:xfrm>
        </p:grpSpPr>
        <p:sp>
          <p:nvSpPr>
            <p:cNvPr id="40" name="AutoShape 46"/>
            <p:cNvSpPr>
              <a:spLocks noChangeArrowheads="1"/>
            </p:cNvSpPr>
            <p:nvPr/>
          </p:nvSpPr>
          <p:spPr bwMode="auto">
            <a:xfrm>
              <a:off x="2974" y="2178"/>
              <a:ext cx="228" cy="12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FF3300"/>
                  </a:solidFill>
                  <a:latin typeface="宋体" panose="02010600030101010101" pitchFamily="2" charset="-122"/>
                </a:rPr>
                <a:t>N</a:t>
              </a:r>
            </a:p>
          </p:txBody>
        </p:sp>
        <p:sp>
          <p:nvSpPr>
            <p:cNvPr id="41" name="AutoShape 47"/>
            <p:cNvSpPr>
              <a:spLocks noChangeArrowheads="1"/>
            </p:cNvSpPr>
            <p:nvPr/>
          </p:nvSpPr>
          <p:spPr bwMode="auto">
            <a:xfrm>
              <a:off x="2392" y="2502"/>
              <a:ext cx="181" cy="12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FF3300"/>
                  </a:solidFill>
                  <a:latin typeface="宋体" panose="02010600030101010101" pitchFamily="2" charset="-122"/>
                </a:rPr>
                <a:t>M</a:t>
              </a:r>
            </a:p>
          </p:txBody>
        </p:sp>
      </p:grpSp>
      <p:grpSp>
        <p:nvGrpSpPr>
          <p:cNvPr id="42" name="Group 104"/>
          <p:cNvGrpSpPr>
            <a:grpSpLocks/>
          </p:cNvGrpSpPr>
          <p:nvPr/>
        </p:nvGrpSpPr>
        <p:grpSpPr bwMode="auto">
          <a:xfrm>
            <a:off x="1916113" y="2881734"/>
            <a:ext cx="1157287" cy="706438"/>
            <a:chOff x="1207" y="2178"/>
            <a:chExt cx="729" cy="445"/>
          </a:xfrm>
        </p:grpSpPr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1207" y="2178"/>
              <a:ext cx="227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FF3300"/>
                  </a:solidFill>
                  <a:latin typeface="宋体" panose="02010600030101010101" pitchFamily="2" charset="-122"/>
                </a:rPr>
                <a:t>1</a:t>
              </a:r>
            </a:p>
          </p:txBody>
        </p:sp>
        <p:sp>
          <p:nvSpPr>
            <p:cNvPr id="44" name="AutoShape 48"/>
            <p:cNvSpPr>
              <a:spLocks noChangeArrowheads="1"/>
            </p:cNvSpPr>
            <p:nvPr/>
          </p:nvSpPr>
          <p:spPr bwMode="auto">
            <a:xfrm>
              <a:off x="1799" y="2502"/>
              <a:ext cx="137" cy="121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FF3300"/>
                  </a:solidFill>
                  <a:latin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45" name="Group 92"/>
          <p:cNvGrpSpPr>
            <a:grpSpLocks/>
          </p:cNvGrpSpPr>
          <p:nvPr/>
        </p:nvGrpSpPr>
        <p:grpSpPr bwMode="auto">
          <a:xfrm>
            <a:off x="1552575" y="2492797"/>
            <a:ext cx="4675188" cy="1674812"/>
            <a:chOff x="978" y="1933"/>
            <a:chExt cx="2838" cy="1055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978" y="1934"/>
              <a:ext cx="410" cy="203"/>
            </a:xfrm>
            <a:prstGeom prst="rect">
              <a:avLst/>
            </a:prstGeom>
            <a:solidFill>
              <a:srgbClr val="B2B2B2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教师</a:t>
              </a:r>
            </a:p>
          </p:txBody>
        </p:sp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2984" y="1933"/>
              <a:ext cx="411" cy="202"/>
            </a:xfrm>
            <a:prstGeom prst="rect">
              <a:avLst/>
            </a:prstGeom>
            <a:solidFill>
              <a:srgbClr val="B2B2B2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学生</a:t>
              </a:r>
            </a:p>
          </p:txBody>
        </p:sp>
        <p:sp>
          <p:nvSpPr>
            <p:cNvPr id="48" name="Rectangle 38"/>
            <p:cNvSpPr>
              <a:spLocks noChangeArrowheads="1"/>
            </p:cNvSpPr>
            <p:nvPr/>
          </p:nvSpPr>
          <p:spPr bwMode="auto">
            <a:xfrm>
              <a:off x="1936" y="2786"/>
              <a:ext cx="409" cy="202"/>
            </a:xfrm>
            <a:prstGeom prst="rect">
              <a:avLst/>
            </a:prstGeom>
            <a:solidFill>
              <a:srgbClr val="B2B2B2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课程</a:t>
              </a:r>
            </a:p>
          </p:txBody>
        </p:sp>
        <p:sp>
          <p:nvSpPr>
            <p:cNvPr id="49" name="Rectangle 63"/>
            <p:cNvSpPr>
              <a:spLocks noChangeArrowheads="1"/>
            </p:cNvSpPr>
            <p:nvPr/>
          </p:nvSpPr>
          <p:spPr bwMode="auto">
            <a:xfrm>
              <a:off x="1417" y="1934"/>
              <a:ext cx="32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实体</a:t>
              </a:r>
            </a:p>
          </p:txBody>
        </p:sp>
        <p:sp>
          <p:nvSpPr>
            <p:cNvPr id="50" name="Rectangle 64"/>
            <p:cNvSpPr>
              <a:spLocks noChangeArrowheads="1"/>
            </p:cNvSpPr>
            <p:nvPr/>
          </p:nvSpPr>
          <p:spPr bwMode="auto">
            <a:xfrm>
              <a:off x="3467" y="1934"/>
              <a:ext cx="349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实体</a:t>
              </a:r>
            </a:p>
          </p:txBody>
        </p:sp>
        <p:sp>
          <p:nvSpPr>
            <p:cNvPr id="51" name="Rectangle 65"/>
            <p:cNvSpPr>
              <a:spLocks noChangeArrowheads="1"/>
            </p:cNvSpPr>
            <p:nvPr/>
          </p:nvSpPr>
          <p:spPr bwMode="auto">
            <a:xfrm>
              <a:off x="2396" y="2795"/>
              <a:ext cx="30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实体</a:t>
              </a:r>
            </a:p>
          </p:txBody>
        </p:sp>
      </p:grpSp>
      <p:grpSp>
        <p:nvGrpSpPr>
          <p:cNvPr id="52" name="Group 102"/>
          <p:cNvGrpSpPr>
            <a:grpSpLocks/>
          </p:cNvGrpSpPr>
          <p:nvPr/>
        </p:nvGrpSpPr>
        <p:grpSpPr bwMode="auto">
          <a:xfrm>
            <a:off x="1285875" y="2816647"/>
            <a:ext cx="2062163" cy="1030287"/>
            <a:chOff x="810" y="2137"/>
            <a:chExt cx="1218" cy="649"/>
          </a:xfrm>
        </p:grpSpPr>
        <p:sp>
          <p:nvSpPr>
            <p:cNvPr id="53" name="AutoShape 7"/>
            <p:cNvSpPr>
              <a:spLocks noChangeArrowheads="1"/>
            </p:cNvSpPr>
            <p:nvPr/>
          </p:nvSpPr>
          <p:spPr bwMode="auto">
            <a:xfrm>
              <a:off x="843" y="2340"/>
              <a:ext cx="637" cy="243"/>
            </a:xfrm>
            <a:prstGeom prst="flowChartDecision">
              <a:avLst/>
            </a:prstGeom>
            <a:solidFill>
              <a:srgbClr val="00808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教</a:t>
              </a: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>
              <a:off x="1160" y="2137"/>
              <a:ext cx="0" cy="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>
              <a:off x="1480" y="2461"/>
              <a:ext cx="548" cy="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69"/>
            <p:cNvSpPr>
              <a:spLocks noChangeArrowheads="1"/>
            </p:cNvSpPr>
            <p:nvPr/>
          </p:nvSpPr>
          <p:spPr bwMode="auto">
            <a:xfrm>
              <a:off x="810" y="2569"/>
              <a:ext cx="325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关系</a:t>
              </a:r>
            </a:p>
          </p:txBody>
        </p:sp>
      </p:grpSp>
      <p:grpSp>
        <p:nvGrpSpPr>
          <p:cNvPr id="57" name="Group 103"/>
          <p:cNvGrpSpPr>
            <a:grpSpLocks/>
          </p:cNvGrpSpPr>
          <p:nvPr/>
        </p:nvGrpSpPr>
        <p:grpSpPr bwMode="auto">
          <a:xfrm>
            <a:off x="3578225" y="2815059"/>
            <a:ext cx="2289175" cy="1031875"/>
            <a:chOff x="2254" y="2136"/>
            <a:chExt cx="1400" cy="650"/>
          </a:xfrm>
        </p:grpSpPr>
        <p:sp>
          <p:nvSpPr>
            <p:cNvPr id="58" name="AutoShape 26"/>
            <p:cNvSpPr>
              <a:spLocks noChangeArrowheads="1"/>
            </p:cNvSpPr>
            <p:nvPr/>
          </p:nvSpPr>
          <p:spPr bwMode="auto">
            <a:xfrm>
              <a:off x="2866" y="2380"/>
              <a:ext cx="638" cy="243"/>
            </a:xfrm>
            <a:prstGeom prst="flowChartDecision">
              <a:avLst/>
            </a:prstGeom>
            <a:solidFill>
              <a:srgbClr val="00808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学</a:t>
              </a:r>
            </a:p>
          </p:txBody>
        </p:sp>
        <p:sp>
          <p:nvSpPr>
            <p:cNvPr id="59" name="Line 33"/>
            <p:cNvSpPr>
              <a:spLocks noChangeShapeType="1"/>
            </p:cNvSpPr>
            <p:nvPr/>
          </p:nvSpPr>
          <p:spPr bwMode="auto">
            <a:xfrm>
              <a:off x="3186" y="2136"/>
              <a:ext cx="0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40"/>
            <p:cNvSpPr>
              <a:spLocks noChangeShapeType="1"/>
            </p:cNvSpPr>
            <p:nvPr/>
          </p:nvSpPr>
          <p:spPr bwMode="auto">
            <a:xfrm flipH="1">
              <a:off x="2254" y="2501"/>
              <a:ext cx="639" cy="2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Rectangle 70"/>
            <p:cNvSpPr>
              <a:spLocks noChangeArrowheads="1"/>
            </p:cNvSpPr>
            <p:nvPr/>
          </p:nvSpPr>
          <p:spPr bwMode="auto">
            <a:xfrm>
              <a:off x="3328" y="2569"/>
              <a:ext cx="32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3300"/>
                  </a:solidFill>
                  <a:latin typeface="楷体_GB2312" pitchFamily="49" charset="-122"/>
                  <a:ea typeface="楷体_GB2312" pitchFamily="49" charset="-122"/>
                </a:rPr>
                <a:t>关系</a:t>
              </a:r>
            </a:p>
          </p:txBody>
        </p:sp>
      </p:grpSp>
      <p:grpSp>
        <p:nvGrpSpPr>
          <p:cNvPr id="62" name="Group 101"/>
          <p:cNvGrpSpPr>
            <a:grpSpLocks/>
          </p:cNvGrpSpPr>
          <p:nvPr/>
        </p:nvGrpSpPr>
        <p:grpSpPr bwMode="auto">
          <a:xfrm>
            <a:off x="462516" y="1082603"/>
            <a:ext cx="7847013" cy="4319588"/>
            <a:chOff x="296" y="1026"/>
            <a:chExt cx="4897" cy="2721"/>
          </a:xfrm>
        </p:grpSpPr>
        <p:grpSp>
          <p:nvGrpSpPr>
            <p:cNvPr id="63" name="Group 100"/>
            <p:cNvGrpSpPr>
              <a:grpSpLocks/>
            </p:cNvGrpSpPr>
            <p:nvPr/>
          </p:nvGrpSpPr>
          <p:grpSpPr bwMode="auto">
            <a:xfrm>
              <a:off x="3892" y="1026"/>
              <a:ext cx="1301" cy="416"/>
              <a:chOff x="3892" y="1026"/>
              <a:chExt cx="1301" cy="416"/>
            </a:xfrm>
          </p:grpSpPr>
          <p:sp>
            <p:nvSpPr>
              <p:cNvPr id="69" name="Rectangle 66"/>
              <p:cNvSpPr>
                <a:spLocks noChangeArrowheads="1"/>
              </p:cNvSpPr>
              <p:nvPr/>
            </p:nvSpPr>
            <p:spPr bwMode="auto">
              <a:xfrm>
                <a:off x="4868" y="1026"/>
                <a:ext cx="325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rgbClr val="FF3300"/>
                    </a:solidFill>
                    <a:latin typeface="楷体_GB2312" pitchFamily="49" charset="-122"/>
                    <a:ea typeface="楷体_GB2312" pitchFamily="49" charset="-122"/>
                  </a:rPr>
                  <a:t>属性</a:t>
                </a:r>
              </a:p>
            </p:txBody>
          </p:sp>
          <p:cxnSp>
            <p:nvCxnSpPr>
              <p:cNvPr id="70" name="AutoShape 67"/>
              <p:cNvCxnSpPr>
                <a:cxnSpLocks noChangeShapeType="1"/>
                <a:endCxn id="69" idx="1"/>
              </p:cNvCxnSpPr>
              <p:nvPr/>
            </p:nvCxnSpPr>
            <p:spPr bwMode="auto">
              <a:xfrm flipV="1">
                <a:off x="3892" y="1117"/>
                <a:ext cx="976" cy="6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" name="AutoShape 68"/>
              <p:cNvCxnSpPr>
                <a:cxnSpLocks noChangeShapeType="1"/>
                <a:stCxn id="22" idx="0"/>
                <a:endCxn id="69" idx="2"/>
              </p:cNvCxnSpPr>
              <p:nvPr/>
            </p:nvCxnSpPr>
            <p:spPr bwMode="auto">
              <a:xfrm flipV="1">
                <a:off x="4021" y="1207"/>
                <a:ext cx="1010" cy="23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4" name="Group 96"/>
            <p:cNvGrpSpPr>
              <a:grpSpLocks/>
            </p:cNvGrpSpPr>
            <p:nvPr/>
          </p:nvGrpSpPr>
          <p:grpSpPr bwMode="auto">
            <a:xfrm>
              <a:off x="296" y="2615"/>
              <a:ext cx="1242" cy="1132"/>
              <a:chOff x="296" y="2615"/>
              <a:chExt cx="1242" cy="1132"/>
            </a:xfrm>
          </p:grpSpPr>
          <p:sp>
            <p:nvSpPr>
              <p:cNvPr id="65" name="Rectangle 71"/>
              <p:cNvSpPr>
                <a:spLocks noChangeArrowheads="1"/>
              </p:cNvSpPr>
              <p:nvPr/>
            </p:nvSpPr>
            <p:spPr bwMode="auto">
              <a:xfrm>
                <a:off x="296" y="3566"/>
                <a:ext cx="325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>
                    <a:solidFill>
                      <a:srgbClr val="FF3300"/>
                    </a:solidFill>
                    <a:latin typeface="楷体_GB2312" pitchFamily="49" charset="-122"/>
                    <a:ea typeface="楷体_GB2312" pitchFamily="49" charset="-122"/>
                  </a:rPr>
                  <a:t>属性</a:t>
                </a:r>
              </a:p>
            </p:txBody>
          </p:sp>
          <p:cxnSp>
            <p:nvCxnSpPr>
              <p:cNvPr id="66" name="AutoShape 72"/>
              <p:cNvCxnSpPr>
                <a:cxnSpLocks noChangeShapeType="1"/>
                <a:stCxn id="30" idx="1"/>
                <a:endCxn id="65" idx="0"/>
              </p:cNvCxnSpPr>
              <p:nvPr/>
            </p:nvCxnSpPr>
            <p:spPr bwMode="auto">
              <a:xfrm flipH="1">
                <a:off x="459" y="3329"/>
                <a:ext cx="513" cy="23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AutoShape 73"/>
              <p:cNvCxnSpPr>
                <a:cxnSpLocks noChangeShapeType="1"/>
                <a:endCxn id="65" idx="0"/>
              </p:cNvCxnSpPr>
              <p:nvPr/>
            </p:nvCxnSpPr>
            <p:spPr bwMode="auto">
              <a:xfrm flipH="1">
                <a:off x="458" y="3485"/>
                <a:ext cx="1080" cy="8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" name="AutoShape 74"/>
              <p:cNvCxnSpPr>
                <a:cxnSpLocks noChangeShapeType="1"/>
                <a:endCxn id="65" idx="0"/>
              </p:cNvCxnSpPr>
              <p:nvPr/>
            </p:nvCxnSpPr>
            <p:spPr bwMode="auto">
              <a:xfrm>
                <a:off x="457" y="2615"/>
                <a:ext cx="1" cy="95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72" name="Group 91"/>
          <p:cNvGrpSpPr>
            <a:grpSpLocks/>
          </p:cNvGrpSpPr>
          <p:nvPr/>
        </p:nvGrpSpPr>
        <p:grpSpPr bwMode="auto">
          <a:xfrm>
            <a:off x="3590925" y="3861222"/>
            <a:ext cx="5316538" cy="2160587"/>
            <a:chOff x="2262" y="2795"/>
            <a:chExt cx="3349" cy="1361"/>
          </a:xfrm>
        </p:grpSpPr>
        <p:grpSp>
          <p:nvGrpSpPr>
            <p:cNvPr id="73" name="Group 90"/>
            <p:cNvGrpSpPr>
              <a:grpSpLocks/>
            </p:cNvGrpSpPr>
            <p:nvPr/>
          </p:nvGrpSpPr>
          <p:grpSpPr bwMode="auto">
            <a:xfrm>
              <a:off x="4785" y="2795"/>
              <a:ext cx="826" cy="1270"/>
              <a:chOff x="4685" y="2614"/>
              <a:chExt cx="826" cy="1270"/>
            </a:xfrm>
          </p:grpSpPr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4685" y="2614"/>
                <a:ext cx="826" cy="1270"/>
              </a:xfrm>
              <a:prstGeom prst="rect">
                <a:avLst/>
              </a:prstGeom>
              <a:solidFill>
                <a:srgbClr val="C0C0C0">
                  <a:alpha val="4196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76" name="AutoShape 51"/>
              <p:cNvSpPr>
                <a:spLocks noChangeArrowheads="1"/>
              </p:cNvSpPr>
              <p:nvPr/>
            </p:nvSpPr>
            <p:spPr bwMode="auto">
              <a:xfrm>
                <a:off x="4740" y="3323"/>
                <a:ext cx="317" cy="152"/>
              </a:xfrm>
              <a:prstGeom prst="flowChartAlternate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77" name="Text Box 52"/>
              <p:cNvSpPr txBox="1">
                <a:spLocks noChangeArrowheads="1"/>
              </p:cNvSpPr>
              <p:nvPr/>
            </p:nvSpPr>
            <p:spPr bwMode="auto">
              <a:xfrm>
                <a:off x="5148" y="3294"/>
                <a:ext cx="3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>
                    <a:latin typeface="楷体_GB2312" pitchFamily="49" charset="-122"/>
                    <a:ea typeface="楷体_GB2312" pitchFamily="49" charset="-122"/>
                  </a:rPr>
                  <a:t>属性</a:t>
                </a:r>
              </a:p>
            </p:txBody>
          </p:sp>
          <p:sp>
            <p:nvSpPr>
              <p:cNvPr id="78" name="Text Box 55"/>
              <p:cNvSpPr txBox="1">
                <a:spLocks noChangeArrowheads="1"/>
              </p:cNvSpPr>
              <p:nvPr/>
            </p:nvSpPr>
            <p:spPr bwMode="auto">
              <a:xfrm>
                <a:off x="5148" y="2931"/>
                <a:ext cx="3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>
                    <a:latin typeface="楷体_GB2312" pitchFamily="49" charset="-122"/>
                    <a:ea typeface="楷体_GB2312" pitchFamily="49" charset="-122"/>
                  </a:rPr>
                  <a:t>实体</a:t>
                </a:r>
              </a:p>
            </p:txBody>
          </p:sp>
          <p:sp>
            <p:nvSpPr>
              <p:cNvPr id="79" name="Rectangle 56"/>
              <p:cNvSpPr>
                <a:spLocks noChangeArrowheads="1"/>
              </p:cNvSpPr>
              <p:nvPr/>
            </p:nvSpPr>
            <p:spPr bwMode="auto">
              <a:xfrm>
                <a:off x="4740" y="2957"/>
                <a:ext cx="317" cy="1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80" name="AutoShape 59"/>
              <p:cNvSpPr>
                <a:spLocks noChangeArrowheads="1"/>
              </p:cNvSpPr>
              <p:nvPr/>
            </p:nvSpPr>
            <p:spPr bwMode="auto">
              <a:xfrm>
                <a:off x="4740" y="3657"/>
                <a:ext cx="317" cy="181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Verdana" panose="020B0604030504040204" pitchFamily="34" charset="0"/>
                </a:endParaRPr>
              </a:p>
            </p:txBody>
          </p:sp>
          <p:sp>
            <p:nvSpPr>
              <p:cNvPr id="81" name="Text Box 60"/>
              <p:cNvSpPr txBox="1">
                <a:spLocks noChangeArrowheads="1"/>
              </p:cNvSpPr>
              <p:nvPr/>
            </p:nvSpPr>
            <p:spPr bwMode="auto">
              <a:xfrm>
                <a:off x="5148" y="3657"/>
                <a:ext cx="31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1800" b="1">
                    <a:latin typeface="楷体_GB2312" pitchFamily="49" charset="-122"/>
                    <a:ea typeface="楷体_GB2312" pitchFamily="49" charset="-122"/>
                  </a:rPr>
                  <a:t>关系</a:t>
                </a:r>
              </a:p>
            </p:txBody>
          </p:sp>
          <p:sp>
            <p:nvSpPr>
              <p:cNvPr id="82" name="Rectangle 62"/>
              <p:cNvSpPr>
                <a:spLocks noChangeArrowheads="1"/>
              </p:cNvSpPr>
              <p:nvPr/>
            </p:nvSpPr>
            <p:spPr bwMode="auto">
              <a:xfrm>
                <a:off x="4921" y="2659"/>
                <a:ext cx="41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latin typeface="宋体" panose="02010600030101010101" pitchFamily="2" charset="-122"/>
                  </a:rPr>
                  <a:t>图例：</a:t>
                </a:r>
              </a:p>
            </p:txBody>
          </p:sp>
        </p:grpSp>
        <p:sp>
          <p:nvSpPr>
            <p:cNvPr id="74" name="Text Box 75"/>
            <p:cNvSpPr txBox="1">
              <a:spLocks noChangeArrowheads="1"/>
            </p:cNvSpPr>
            <p:nvPr/>
          </p:nvSpPr>
          <p:spPr bwMode="auto">
            <a:xfrm>
              <a:off x="2262" y="3868"/>
              <a:ext cx="13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教学管理</a:t>
              </a:r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ER</a:t>
              </a:r>
              <a:r>
                <a:rPr lang="zh-CN" altLang="en-US" sz="2400" b="1" dirty="0">
                  <a:latin typeface="楷体_GB2312" pitchFamily="49" charset="-122"/>
                  <a:ea typeface="楷体_GB2312" pitchFamily="49" charset="-122"/>
                </a:rPr>
                <a:t>图</a:t>
              </a:r>
            </a:p>
          </p:txBody>
        </p:sp>
      </p:grpSp>
      <p:grpSp>
        <p:nvGrpSpPr>
          <p:cNvPr id="83" name="Group 113"/>
          <p:cNvGrpSpPr>
            <a:grpSpLocks/>
          </p:cNvGrpSpPr>
          <p:nvPr/>
        </p:nvGrpSpPr>
        <p:grpSpPr bwMode="auto">
          <a:xfrm>
            <a:off x="5622925" y="3074896"/>
            <a:ext cx="1325563" cy="898525"/>
            <a:chOff x="3542" y="2251"/>
            <a:chExt cx="835" cy="566"/>
          </a:xfrm>
        </p:grpSpPr>
        <p:sp>
          <p:nvSpPr>
            <p:cNvPr id="84" name="AutoShape 25"/>
            <p:cNvSpPr>
              <a:spLocks noChangeArrowheads="1"/>
            </p:cNvSpPr>
            <p:nvPr/>
          </p:nvSpPr>
          <p:spPr bwMode="auto">
            <a:xfrm>
              <a:off x="3921" y="2251"/>
              <a:ext cx="456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课程名</a:t>
              </a:r>
            </a:p>
          </p:txBody>
        </p:sp>
        <p:sp>
          <p:nvSpPr>
            <p:cNvPr id="85" name="AutoShape 108"/>
            <p:cNvSpPr>
              <a:spLocks noChangeArrowheads="1"/>
            </p:cNvSpPr>
            <p:nvPr/>
          </p:nvSpPr>
          <p:spPr bwMode="auto">
            <a:xfrm>
              <a:off x="3923" y="2614"/>
              <a:ext cx="454" cy="20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宋体" panose="02010600030101010101" pitchFamily="2" charset="-122"/>
                </a:rPr>
                <a:t>成绩</a:t>
              </a:r>
            </a:p>
          </p:txBody>
        </p:sp>
        <p:cxnSp>
          <p:nvCxnSpPr>
            <p:cNvPr id="86" name="AutoShape 111"/>
            <p:cNvCxnSpPr>
              <a:cxnSpLocks noChangeShapeType="1"/>
              <a:stCxn id="58" idx="3"/>
              <a:endCxn id="84" idx="1"/>
            </p:cNvCxnSpPr>
            <p:nvPr/>
          </p:nvCxnSpPr>
          <p:spPr bwMode="auto">
            <a:xfrm flipV="1">
              <a:off x="3542" y="2353"/>
              <a:ext cx="379" cy="1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AutoShape 112"/>
            <p:cNvCxnSpPr>
              <a:cxnSpLocks noChangeShapeType="1"/>
              <a:stCxn id="58" idx="3"/>
              <a:endCxn id="85" idx="1"/>
            </p:cNvCxnSpPr>
            <p:nvPr/>
          </p:nvCxnSpPr>
          <p:spPr bwMode="auto">
            <a:xfrm>
              <a:off x="3542" y="2456"/>
              <a:ext cx="381" cy="25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896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43047"/>
              </p:ext>
            </p:extLst>
          </p:nvPr>
        </p:nvGraphicFramePr>
        <p:xfrm>
          <a:off x="1115616" y="728414"/>
          <a:ext cx="71648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960"/>
                <a:gridCol w="1432960"/>
                <a:gridCol w="1432960"/>
                <a:gridCol w="1432960"/>
                <a:gridCol w="1432960"/>
              </a:tblGrid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r>
                        <a:rPr lang="en-US" altLang="zh-CN" baseline="-10000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教工号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r>
                        <a:rPr lang="en-US" altLang="zh-CN" baseline="-10000" dirty="0" smtClean="0"/>
                        <a:t>xm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姓名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r>
                        <a:rPr lang="en-US" altLang="zh-CN" baseline="-10000" dirty="0" smtClean="0"/>
                        <a:t>xb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性别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r>
                        <a:rPr lang="en-US" altLang="zh-CN" baseline="-10000" dirty="0" smtClean="0"/>
                        <a:t>zc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职称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r>
                        <a:rPr lang="en-US" altLang="zh-CN" baseline="-10000" dirty="0" smtClean="0"/>
                        <a:t>zw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职务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教授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院长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李四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副教授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系主任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 bwMode="auto">
          <a:xfrm>
            <a:off x="3707904" y="224358"/>
            <a:ext cx="187220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（教师库）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96434"/>
              </p:ext>
            </p:extLst>
          </p:nvPr>
        </p:nvGraphicFramePr>
        <p:xfrm>
          <a:off x="1115616" y="2881041"/>
          <a:ext cx="71648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960"/>
                <a:gridCol w="1432960"/>
                <a:gridCol w="1432960"/>
                <a:gridCol w="1432960"/>
                <a:gridCol w="1432960"/>
              </a:tblGrid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r>
                        <a:rPr lang="en-US" altLang="zh-CN" baseline="-10000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学号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</a:t>
                      </a:r>
                      <a:r>
                        <a:rPr lang="en-US" altLang="zh-CN" baseline="-10000" dirty="0" err="1" smtClean="0"/>
                        <a:t>xm</a:t>
                      </a:r>
                      <a:r>
                        <a:rPr lang="en-US" altLang="zh-CN" baseline="-10000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姓名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S</a:t>
                      </a:r>
                      <a:r>
                        <a:rPr lang="en-US" altLang="zh-CN" baseline="-10000" dirty="0" err="1" smtClean="0"/>
                        <a:t>xb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性别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S</a:t>
                      </a:r>
                      <a:r>
                        <a:rPr lang="en-US" altLang="zh-CN" baseline="-10000" dirty="0" err="1" smtClean="0"/>
                        <a:t>xb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系别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</a:t>
                      </a:r>
                      <a:r>
                        <a:rPr lang="en-US" altLang="zh-CN" baseline="-10000" dirty="0" err="1" smtClean="0"/>
                        <a:t>nj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年级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王五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计算机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赵六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4203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 bwMode="auto">
          <a:xfrm>
            <a:off x="3707904" y="2376985"/>
            <a:ext cx="187220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（学生库）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12211"/>
              </p:ext>
            </p:extLst>
          </p:nvPr>
        </p:nvGraphicFramePr>
        <p:xfrm>
          <a:off x="1115616" y="4941168"/>
          <a:ext cx="6264696" cy="1529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174"/>
                <a:gridCol w="1566174"/>
                <a:gridCol w="1566174"/>
                <a:gridCol w="1566174"/>
              </a:tblGrid>
              <a:tr h="43204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r>
                        <a:rPr lang="en-US" altLang="zh-CN" baseline="-10000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课程号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</a:t>
                      </a:r>
                      <a:r>
                        <a:rPr lang="en-US" altLang="zh-CN" baseline="-10000" dirty="0" err="1" smtClean="0"/>
                        <a:t>kcm</a:t>
                      </a:r>
                      <a:r>
                        <a:rPr lang="en-US" altLang="zh-CN" baseline="-10000" dirty="0" smtClean="0"/>
                        <a:t>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课程名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</a:t>
                      </a:r>
                      <a:r>
                        <a:rPr lang="en-US" altLang="zh-CN" baseline="-10000" dirty="0" err="1" smtClean="0"/>
                        <a:t>xs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学时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</a:t>
                      </a:r>
                      <a:r>
                        <a:rPr lang="en-US" altLang="zh-CN" baseline="-10000" dirty="0" err="1" smtClean="0"/>
                        <a:t>xf</a:t>
                      </a:r>
                      <a:r>
                        <a:rPr lang="en-US" altLang="zh-CN" dirty="0" smtClean="0"/>
                        <a:t> (</a:t>
                      </a:r>
                      <a:r>
                        <a:rPr lang="zh-CN" altLang="en-US" dirty="0" smtClean="0"/>
                        <a:t>学分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638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操作系统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38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组成原理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383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 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 bwMode="auto">
          <a:xfrm>
            <a:off x="3707904" y="4437112"/>
            <a:ext cx="1872208" cy="3600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（课程库）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08720"/>
            <a:ext cx="489654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变元和量词在语义网络中的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3568" y="1700808"/>
            <a:ext cx="662473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ISA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endParaRPr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0864" y="2334071"/>
            <a:ext cx="7618057" cy="3471193"/>
            <a:chOff x="710864" y="2334071"/>
            <a:chExt cx="7618057" cy="3471193"/>
          </a:xfrm>
        </p:grpSpPr>
        <p:sp>
          <p:nvSpPr>
            <p:cNvPr id="2" name="矩形 1"/>
            <p:cNvSpPr/>
            <p:nvPr/>
          </p:nvSpPr>
          <p:spPr>
            <a:xfrm>
              <a:off x="710864" y="2334071"/>
              <a:ext cx="5688632" cy="507831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存在量词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 dog bit the postman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3429000"/>
              <a:ext cx="6493225" cy="2376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1772816"/>
            <a:ext cx="7848872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（复合）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若命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题中包含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量词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则简单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语义网络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较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难表示， 应采用“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网络分块化技术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”解决。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3212976"/>
            <a:ext cx="7992888" cy="229037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基本原理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一个复杂命题时，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分成若干子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每个子命题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小语义网络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，则复杂命题可视为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不仅可视为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空间中的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，而且还可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层层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嵌套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也能用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弧相互连接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复合网络，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表达能力较强）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76672"/>
            <a:ext cx="424847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 dog has bitten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960614"/>
            <a:ext cx="5310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x)DOG(x)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y)[POSTMAN(y)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7452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482453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每个学生都学习了一门程序设计语言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12"/>
            <a:ext cx="6696744" cy="1698171"/>
          </a:xfrm>
          <a:prstGeom prst="rect">
            <a:avLst/>
          </a:prstGeom>
        </p:spPr>
      </p:pic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00944" y="1772816"/>
            <a:ext cx="7903504" cy="24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全体命题的集合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实例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，代表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中的一个具体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。（如本例所述事实）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某一次学习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某一门程序设计语言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F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的命题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。（子空间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及其具体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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全称变量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个全称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变量有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多个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弧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05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980728"/>
            <a:ext cx="511256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>
                <a:latin typeface="+mn-ea"/>
                <a:ea typeface="+mn-ea"/>
              </a:rPr>
              <a:t>每个学生都学习了所有的程序设计课程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384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4213" y="1844824"/>
            <a:ext cx="7920037" cy="353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8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任何一种摆法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所有摆法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大小为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</a:p>
          <a:p>
            <a:pPr>
              <a:lnSpc>
                <a:spcPts val="4000"/>
              </a:lnSpc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是某个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如给定要求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：顺时针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摆放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数码）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spcAft>
                <a:spcPts val="600"/>
              </a:spcAft>
              <a:defRPr/>
            </a:pP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数码的移动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32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若“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”在空格上，空格在方格盘上每个可能位置上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的移动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8=24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个。（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甚至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仅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简化为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、下、左、右）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为保证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空格不会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动到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盘以外，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并非任何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状态下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0795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说明：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780552" y="208003"/>
            <a:ext cx="3823698" cy="1322347"/>
            <a:chOff x="4780552" y="208003"/>
            <a:chExt cx="3823698" cy="1322347"/>
          </a:xfrm>
        </p:grpSpPr>
        <p:pic>
          <p:nvPicPr>
            <p:cNvPr id="17413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288925"/>
              <a:ext cx="1348823" cy="124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27" y="288925"/>
              <a:ext cx="1348823" cy="1176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7" r="-9859" b="-11111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844895" y="208036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𝑮</m:t>
                        </m:r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44895" y="208036"/>
                  <a:ext cx="432048" cy="436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778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虚尾箭头 4"/>
            <p:cNvSpPr/>
            <p:nvPr/>
          </p:nvSpPr>
          <p:spPr bwMode="auto">
            <a:xfrm>
              <a:off x="6803561" y="763390"/>
              <a:ext cx="330407" cy="247279"/>
            </a:xfrm>
            <a:prstGeom prst="stripedRightArrow">
              <a:avLst>
                <a:gd name="adj1" fmla="val 56686"/>
                <a:gd name="adj2" fmla="val 7674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908720"/>
            <a:ext cx="108012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1844824"/>
            <a:ext cx="784887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、清晰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缺点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范围有限。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各结点之间又有联系，则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这个网络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很难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清楚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2625" y="838200"/>
            <a:ext cx="8065839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2.7 </a:t>
            </a:r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Graph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Mapping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Domain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71835" y="1916832"/>
            <a:ext cx="7860605" cy="3168352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zh-CN" altLang="en-US" sz="2000" b="1" dirty="0" smtClean="0">
                <a:latin typeface="+mn-ea"/>
              </a:rPr>
              <a:t>也称“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科学知识图谱</a:t>
            </a:r>
            <a:r>
              <a:rPr lang="zh-CN" altLang="en-US" sz="2000" b="1" dirty="0" smtClean="0">
                <a:latin typeface="+mn-ea"/>
              </a:rPr>
              <a:t>”，</a:t>
            </a:r>
            <a:r>
              <a:rPr lang="zh-CN" altLang="en-US" sz="2000" b="1" u="sng" dirty="0" smtClean="0">
                <a:latin typeface="+mn-ea"/>
              </a:rPr>
              <a:t>图书情报领域</a:t>
            </a:r>
            <a:r>
              <a:rPr lang="zh-CN" altLang="en-US" sz="2000" b="1" dirty="0" smtClean="0">
                <a:latin typeface="+mn-ea"/>
              </a:rPr>
              <a:t>称为“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知识域可视化</a:t>
            </a:r>
            <a:r>
              <a:rPr lang="zh-CN" altLang="en-US" sz="2000" b="1" dirty="0" smtClean="0">
                <a:latin typeface="+mn-ea"/>
              </a:rPr>
              <a:t>”或“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映射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地图</a:t>
            </a:r>
            <a:r>
              <a:rPr lang="zh-CN" altLang="en-US" sz="2000" b="1" dirty="0" smtClean="0">
                <a:latin typeface="+mn-ea"/>
              </a:rPr>
              <a:t>”。通过</a:t>
            </a:r>
            <a:r>
              <a:rPr lang="zh-CN" altLang="en-US" sz="2000" b="1" dirty="0" smtClean="0"/>
              <a:t>将数学</a:t>
            </a:r>
            <a:r>
              <a:rPr lang="zh-CN" altLang="en-US" sz="2000" b="1" dirty="0"/>
              <a:t>、图形学、信息可视化</a:t>
            </a:r>
            <a:r>
              <a:rPr lang="zh-CN" altLang="en-US" sz="2000" b="1" dirty="0" smtClean="0"/>
              <a:t>技术等</a:t>
            </a:r>
            <a:r>
              <a:rPr lang="zh-CN" altLang="en-US" sz="2000" b="1" dirty="0"/>
              <a:t>学科的理论与</a:t>
            </a:r>
            <a:r>
              <a:rPr lang="zh-CN" altLang="en-US" sz="2000" b="1" dirty="0" smtClean="0"/>
              <a:t>方法，与</a:t>
            </a:r>
            <a:r>
              <a:rPr lang="zh-CN" altLang="en-US" sz="2000" b="1" dirty="0"/>
              <a:t>计量学引文分析、共现分析等方法结合，并利用</a:t>
            </a:r>
            <a:r>
              <a:rPr lang="zh-CN" altLang="en-US" sz="2000" b="1" dirty="0">
                <a:solidFill>
                  <a:srgbClr val="FF0000"/>
                </a:solidFill>
              </a:rPr>
              <a:t>可视化的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图谱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/>
              <a:t>图形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/>
              <a:t>，形象展示</a:t>
            </a:r>
            <a:r>
              <a:rPr lang="zh-CN" altLang="en-US" sz="2000" b="1" dirty="0"/>
              <a:t>学科的核心结构、发展历史、前沿领域以及整体知识</a:t>
            </a:r>
            <a:r>
              <a:rPr lang="zh-CN" altLang="en-US" sz="2000" b="1" dirty="0" smtClean="0"/>
              <a:t>架构，达到</a:t>
            </a:r>
            <a:r>
              <a:rPr lang="zh-CN" altLang="en-US" sz="2000" b="1" dirty="0"/>
              <a:t>多学科</a:t>
            </a:r>
            <a:r>
              <a:rPr lang="zh-CN" altLang="en-US" sz="2000" b="1" dirty="0" smtClean="0"/>
              <a:t>融合的</a:t>
            </a:r>
            <a:r>
              <a:rPr lang="zh-CN" altLang="en-US" sz="2000" b="1" dirty="0"/>
              <a:t>现代理论。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原理：</a:t>
            </a:r>
            <a:r>
              <a:rPr lang="zh-CN" altLang="en-US" sz="2000" b="1" dirty="0" smtClean="0">
                <a:latin typeface="+mn-ea"/>
              </a:rPr>
              <a:t>将复杂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知识域，通过</a:t>
            </a:r>
            <a:r>
              <a:rPr lang="zh-CN" altLang="en-US" sz="2000" b="1" dirty="0">
                <a:latin typeface="+mn-ea"/>
              </a:rPr>
              <a:t>数据挖掘、信息处理、知识</a:t>
            </a:r>
            <a:r>
              <a:rPr lang="zh-CN" altLang="en-US" sz="2000" b="1" dirty="0" smtClean="0">
                <a:latin typeface="+mn-ea"/>
              </a:rPr>
              <a:t>计量及图形</a:t>
            </a:r>
            <a:r>
              <a:rPr lang="zh-CN" altLang="en-US" sz="2000" b="1" dirty="0">
                <a:latin typeface="+mn-ea"/>
              </a:rPr>
              <a:t>绘制而显示出来</a:t>
            </a:r>
            <a:r>
              <a:rPr lang="zh-CN" altLang="en-US" sz="2000" b="1" dirty="0" smtClean="0">
                <a:latin typeface="+mn-ea"/>
              </a:rPr>
              <a:t>，以揭示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知识间的联系</a:t>
            </a:r>
            <a:r>
              <a:rPr lang="zh-CN" altLang="en-US" sz="2000" b="1" dirty="0" smtClean="0">
                <a:latin typeface="+mn-ea"/>
              </a:rPr>
              <a:t>及其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动态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发展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规律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7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8856" y="1052736"/>
            <a:ext cx="108012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06" y="548680"/>
            <a:ext cx="1524466" cy="96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48680"/>
            <a:ext cx="1524466" cy="963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9" y="2492896"/>
            <a:ext cx="7722273" cy="338437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3568" y="1820960"/>
            <a:ext cx="5922074" cy="38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背景：因法航飞行员罢工，众多航班取消。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920880" cy="417646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1052736"/>
            <a:ext cx="201622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事件语义链接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0097"/>
            <a:ext cx="8229600" cy="327234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607"/>
            <a:ext cx="9144000" cy="366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2214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2871"/>
            <a:ext cx="9144000" cy="3972393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6272" y="1072496"/>
            <a:ext cx="1080120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示例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650162" y="1772816"/>
            <a:ext cx="6370110" cy="1800200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知识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图谱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本质上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是一种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语义网络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结点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实体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)\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”表示实体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各种语义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关系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6272" y="953432"/>
            <a:ext cx="10354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可知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611560" y="836712"/>
            <a:ext cx="691276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知识图谱：</a:t>
            </a:r>
            <a:r>
              <a:rPr lang="zh-CN" altLang="en-US" sz="2400" dirty="0" smtClean="0">
                <a:latin typeface="+mn-ea"/>
                <a:ea typeface="+mn-ea"/>
              </a:rPr>
              <a:t>一</a:t>
            </a:r>
            <a:r>
              <a:rPr lang="zh-CN" altLang="en-US" sz="2400" dirty="0">
                <a:latin typeface="+mn-ea"/>
                <a:ea typeface="+mn-ea"/>
              </a:rPr>
              <a:t>张由知识</a:t>
            </a:r>
            <a:r>
              <a:rPr lang="zh-CN" altLang="en-US" sz="2400" dirty="0" smtClean="0">
                <a:latin typeface="+mn-ea"/>
                <a:ea typeface="+mn-ea"/>
              </a:rPr>
              <a:t>点连接</a:t>
            </a:r>
            <a:r>
              <a:rPr lang="zh-CN" altLang="en-US" sz="2400" dirty="0">
                <a:latin typeface="+mn-ea"/>
                <a:ea typeface="+mn-ea"/>
              </a:rPr>
              <a:t>而成的</a:t>
            </a:r>
            <a:r>
              <a:rPr lang="zh-CN" altLang="en-US" sz="2400" dirty="0" smtClean="0">
                <a:latin typeface="+mn-ea"/>
                <a:ea typeface="+mn-ea"/>
              </a:rPr>
              <a:t>语义网络</a:t>
            </a:r>
            <a:r>
              <a:rPr lang="zh-CN" altLang="en-US" sz="2400" dirty="0">
                <a:latin typeface="+mn-ea"/>
                <a:ea typeface="+mn-ea"/>
              </a:rPr>
              <a:t>图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pic>
        <p:nvPicPr>
          <p:cNvPr id="5" name="Picture 2" descr="http://upload-images.jianshu.io/upload_images/1044987-f4b8855fc2b49f18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6475948" cy="44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6272" y="953432"/>
            <a:ext cx="341167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知识图谱的目的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69920" y="1762937"/>
            <a:ext cx="7862520" cy="3596632"/>
          </a:xfrm>
        </p:spPr>
        <p:txBody>
          <a:bodyPr lIns="0" tIns="0" rIns="0" bIns="0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1</a:t>
            </a:r>
            <a:r>
              <a:rPr lang="zh-CN" altLang="en-US" sz="2400" b="1" dirty="0" smtClean="0">
                <a:latin typeface="+mn-ea"/>
              </a:rPr>
              <a:t>、找到正确的内容</a:t>
            </a:r>
            <a:r>
              <a:rPr lang="zh-CN" altLang="en-US" sz="2000" b="1" dirty="0" smtClean="0">
                <a:latin typeface="+mn-ea"/>
              </a:rPr>
              <a:t/>
            </a:r>
            <a:br>
              <a:rPr lang="zh-CN" altLang="en-US" sz="2000" b="1" dirty="0" smtClean="0">
                <a:latin typeface="+mn-ea"/>
              </a:rPr>
            </a:br>
            <a:r>
              <a:rPr lang="zh-CN" altLang="en-US" sz="2000" b="1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搜索引擎经常会面临一词多义情况。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zh-CN" altLang="en-US" sz="2000" b="1" dirty="0" smtClean="0">
                <a:latin typeface="+mn-ea"/>
              </a:rPr>
              <a:t>“笑傲江湖”，小说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电影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“李娜”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运动员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歌手</a:t>
            </a:r>
            <a:r>
              <a:rPr lang="en-US" altLang="zh-CN" sz="2000" b="1" dirty="0" smtClean="0">
                <a:latin typeface="+mn-ea"/>
              </a:rPr>
              <a:t>…?</a:t>
            </a:r>
            <a:endParaRPr lang="zh-CN" altLang="en-US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“文章”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人名</a:t>
            </a:r>
            <a:r>
              <a:rPr lang="en-US" altLang="zh-CN" sz="2000" b="1" dirty="0" smtClean="0">
                <a:latin typeface="+mn-ea"/>
              </a:rPr>
              <a:t>/article…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“小米”，公司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手机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农作物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“火箭”，太空运载工具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篮球队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184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83568" y="1772816"/>
            <a:ext cx="7920880" cy="3096344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用户搜索某个</a:t>
            </a:r>
            <a:r>
              <a:rPr lang="zh-CN" altLang="en-US" sz="2000" b="1" dirty="0">
                <a:latin typeface="+mn-ea"/>
              </a:rPr>
              <a:t>目标</a:t>
            </a:r>
            <a:r>
              <a:rPr lang="zh-CN" altLang="en-US" sz="2000" b="1" dirty="0" smtClean="0">
                <a:latin typeface="+mn-ea"/>
              </a:rPr>
              <a:t>时（如居里夫人），诸如她的简介、出生年代、籍贯，家庭、学术成就等可能都是感兴趣的内容。借助知识图谱，</a:t>
            </a:r>
            <a:r>
              <a:rPr lang="zh-CN" altLang="en-US" sz="2000" b="1" dirty="0">
                <a:latin typeface="+mn-ea"/>
              </a:rPr>
              <a:t>即</a:t>
            </a:r>
            <a:r>
              <a:rPr lang="zh-CN" altLang="en-US" sz="2000" b="1" dirty="0" smtClean="0">
                <a:latin typeface="+mn-ea"/>
              </a:rPr>
              <a:t>可将这些信息条理清晰的展示给用户，无需再逐层打开网页进行了解其基本概要。</a:t>
            </a: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</a:rPr>
              <a:t>一个</a:t>
            </a:r>
            <a:r>
              <a:rPr lang="zh-CN" altLang="en-US" sz="2000" b="1" dirty="0" smtClean="0">
                <a:latin typeface="+mn-ea"/>
              </a:rPr>
              <a:t>目标的属性会特别多，关注点各不相同，不可能将知识图谱中所有的内容都展示给用户。利用特定的算法，计算出哪些才是用户最关心的内容，仅将这些最感兴趣的内容呈现出来。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3568" y="1052736"/>
            <a:ext cx="309634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smtClean="0">
                <a:latin typeface="+mn-ea"/>
              </a:rPr>
              <a:t>2</a:t>
            </a:r>
            <a:r>
              <a:rPr lang="zh-CN" altLang="en-US" sz="2400" b="1" smtClean="0">
                <a:latin typeface="+mn-ea"/>
              </a:rPr>
              <a:t>、展示更恰当的摘要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9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52504" y="1794000"/>
            <a:ext cx="7992888" cy="3363192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激发用户的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求知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探索欲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000" b="1" dirty="0" smtClean="0">
                <a:latin typeface="+mn-ea"/>
              </a:rPr>
              <a:t>    通过知识图谱，可了解以前不知道的事物，以及这些不同事物之间的关联。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根据事物的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相关度</a:t>
            </a:r>
            <a:r>
              <a:rPr lang="zh-CN" altLang="en-US" sz="2000" b="1" dirty="0" smtClean="0">
                <a:latin typeface="+mn-ea"/>
              </a:rPr>
              <a:t>做出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推荐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latin typeface="+mn-ea"/>
              </a:rPr>
              <a:t>    搜索一本书时，可通过该书获得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奖项，将同样获得过这些奖项的图书也推荐给用户。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 smtClean="0">
                <a:latin typeface="+mn-ea"/>
              </a:rPr>
              <a:t>    搜索某个学者时，可将与该学者同年代、同领域的其他学者也推荐给用户。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83568" y="1052736"/>
            <a:ext cx="18722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b="1" dirty="0" smtClean="0">
                <a:latin typeface="+mn-ea"/>
              </a:rPr>
              <a:t>、深度更广</a:t>
            </a:r>
            <a:endParaRPr lang="en-US" altLang="zh-CN" sz="2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28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38484" y="1741157"/>
            <a:ext cx="7993062" cy="412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4×4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可移动的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个棋子构成。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z="14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问题：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初始棋局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目标棋局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某个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合适棋子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序列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移动棋子）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435" name="Group 77"/>
          <p:cNvGrpSpPr>
            <a:grpSpLocks/>
          </p:cNvGrpSpPr>
          <p:nvPr/>
        </p:nvGrpSpPr>
        <p:grpSpPr bwMode="auto">
          <a:xfrm>
            <a:off x="2611267" y="2489128"/>
            <a:ext cx="4319588" cy="2219325"/>
            <a:chOff x="2472" y="1752"/>
            <a:chExt cx="2721" cy="1398"/>
          </a:xfrm>
        </p:grpSpPr>
        <p:pic>
          <p:nvPicPr>
            <p:cNvPr id="18437" name="Picture 73" descr="图片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" y="1752"/>
              <a:ext cx="2721" cy="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8" name="AutoShape 76"/>
            <p:cNvSpPr>
              <a:spLocks noChangeArrowheads="1"/>
            </p:cNvSpPr>
            <p:nvPr/>
          </p:nvSpPr>
          <p:spPr bwMode="auto">
            <a:xfrm>
              <a:off x="3742" y="2160"/>
              <a:ext cx="181" cy="227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8436" name="矩形 4"/>
          <p:cNvSpPr>
            <a:spLocks noChangeArrowheads="1"/>
          </p:cNvSpPr>
          <p:nvPr/>
        </p:nvSpPr>
        <p:spPr bwMode="auto">
          <a:xfrm>
            <a:off x="611189" y="764704"/>
            <a:ext cx="5040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：十五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838200"/>
            <a:ext cx="2521223" cy="50323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2.8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框架表达法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1772816"/>
            <a:ext cx="7992888" cy="411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人们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试图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利用经验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当前所遇到的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情况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时，通常因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法</a:t>
            </a:r>
            <a:r>
              <a:rPr lang="zh-CN" altLang="zh-CN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将过去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endParaRPr lang="en-US" altLang="zh-CN" sz="2000" u="sng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1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经验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r>
              <a:rPr lang="zh-CN" altLang="zh-CN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在脑子里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，而只能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以一个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通用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的“数据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结构形式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存储经验，这样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r>
              <a:rPr lang="en-US" altLang="zh-CN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框架提供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了一个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种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经验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分析和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1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解释，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表示法是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一种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结构化表示方法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采用语义网络中的“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”表示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可定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41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义为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组语义网络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这组结点和</a:t>
            </a:r>
            <a:r>
              <a:rPr lang="zh-CN" altLang="zh-CN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可用来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描述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格式固定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事物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、行动和事件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（结点、弧线）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7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980728"/>
            <a:ext cx="2736304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语义网络的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316660"/>
            <a:ext cx="3711425" cy="108012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83568" y="1916832"/>
            <a:ext cx="7920880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“弧”的尾部节点称为“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”节点。（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RED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3568" y="2420888"/>
            <a:ext cx="8136904" cy="235449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”相当于弧，只是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取名不同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而已。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图中“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BRICK12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”有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条弧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两个槽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。其中一个槽只有一个值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另外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一个槽有两个值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颜色槽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COLOR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）填入（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ISA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填入（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）和（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560" y="1783896"/>
            <a:ext cx="8352928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1975年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美国著名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学者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Minsky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在论文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framework for representing knowledge”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中提出了框架理论，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并将其</a:t>
            </a:r>
            <a:r>
              <a:rPr kumimoji="1" lang="zh-CN" altLang="en-US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</a:t>
            </a:r>
            <a:r>
              <a:rPr kumimoji="1"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理解视觉、自然语言对话及其它复杂行为的基础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思想：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认为人们对现实世界中各种事物的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认识，都是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以一种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类似于框架的结构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存储在记忆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当面临一个新事物时，就从记忆中找出一个合适的框架，并根据实际情况对其细节加以修改、补充，从而形成对当前事物的认识。</a:t>
            </a:r>
          </a:p>
        </p:txBody>
      </p:sp>
    </p:spTree>
    <p:extLst>
      <p:ext uri="{BB962C8B-B14F-4D97-AF65-F5344CB8AC3E}">
        <p14:creationId xmlns:p14="http://schemas.microsoft.com/office/powerpoint/2010/main" val="18497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3568" y="1700808"/>
            <a:ext cx="792088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(Frame)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zh-CN" altLang="zh-CN" sz="2000" u="sng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数据结构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组用于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架</a:t>
            </a:r>
            <a:r>
              <a:rPr lang="zh-CN" altLang="zh-CN" sz="2000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各方面具体属性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(Slot)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组成。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槽又设有一个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槽名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，槽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名下面有对应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的取值，称为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槽值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或填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充值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较复杂框架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中，槽的下面还可进一步区分为多个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，每个侧面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又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可以有各自的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取值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，作为对槽的进一步说明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理论上，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可拥有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任意数目的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，每个槽又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可拥有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，每个侧面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可拥有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任意数目的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800"/>
              </a:lnSpc>
              <a:spcBef>
                <a:spcPct val="0"/>
              </a:spcBef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                                   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68338" y="980728"/>
            <a:ext cx="1959446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、框架结构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0" y="316660"/>
            <a:ext cx="371142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3568" y="1772816"/>
            <a:ext cx="7467600" cy="394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&lt;框架名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槽名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1：	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名1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2，...，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p1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2，...，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p2</a:t>
            </a:r>
          </a:p>
          <a:p>
            <a:pPr>
              <a:spcBef>
                <a:spcPct val="50000"/>
              </a:spcBef>
            </a:pP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槽名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侧面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名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2，...，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值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pm</a:t>
            </a:r>
            <a:endParaRPr kumimoji="1"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kumimoji="1"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约束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	约束条件1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kumimoji="1"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约束条件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267744" y="3140968"/>
            <a:ext cx="0" cy="50405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>
            <a:off x="2240448" y="4725144"/>
            <a:ext cx="0" cy="50405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68338" y="980728"/>
            <a:ext cx="361563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宋体" panose="02010600030101010101" pitchFamily="2" charset="-122"/>
              </a:rPr>
              <a:t>⑴</a:t>
            </a:r>
            <a:r>
              <a:rPr lang="zh-CN" altLang="en-US" sz="2400" dirty="0">
                <a:latin typeface="宋体" panose="02010600030101010101" pitchFamily="2" charset="-122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框架的一般表示形式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92996"/>
            <a:ext cx="3164443" cy="26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8" y="188640"/>
            <a:ext cx="165618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endParaRPr kumimoji="1"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26118" y="764704"/>
            <a:ext cx="8122345" cy="662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《聊斋志异》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中有个《胭脂》的故事，开始时邑宰判错了案，就是因为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他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脑子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里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个断案的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框架：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7216" y="1690928"/>
            <a:ext cx="7162800" cy="440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框架名：	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未遂杀人案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犯罪意图：	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犯罪结果：	杀人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被杀者：	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杀人动机：	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未遂被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知情人：	{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000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|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I}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罪犯：	              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条件一：	若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为强奸，则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必须是男性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条件二：	有某个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1" lang="en-US" altLang="zh-CN" sz="2000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指控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条件三：	 </a:t>
            </a:r>
            <a:r>
              <a:rPr kumimoji="1"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招认</a:t>
            </a:r>
          </a:p>
        </p:txBody>
      </p:sp>
    </p:spTree>
    <p:extLst>
      <p:ext uri="{BB962C8B-B14F-4D97-AF65-F5344CB8AC3E}">
        <p14:creationId xmlns:p14="http://schemas.microsoft.com/office/powerpoint/2010/main" val="26715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83568" y="852171"/>
            <a:ext cx="8064896" cy="41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邑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宰用上述框架去套胭脂一案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，得到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了该框架的一个实例：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11760" y="1772816"/>
            <a:ext cx="5724770" cy="432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框架实例：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鄂秋準  强奸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未遂杀人案</a:t>
            </a: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犯罪意图：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强奸</a:t>
            </a:r>
            <a:endParaRPr kumimoji="1" lang="en-US" altLang="zh-CN" sz="2000" b="1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犯罪结果：	杀人</a:t>
            </a: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被杀者：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卞牛医</a:t>
            </a: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杀人动机：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强奸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未遂被  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卞牛医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发现</a:t>
            </a: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知情人：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卞妻，胭脂</a:t>
            </a:r>
            <a:endParaRPr kumimoji="1" lang="en-US" altLang="zh-CN" sz="2000" b="1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罪犯：	       </a:t>
            </a:r>
            <a:r>
              <a:rPr kumimoji="1"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鄂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秋準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条件一：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鄂秋準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为男性，成立</a:t>
            </a: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条件二：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胭脂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指控  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鄂秋準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，成立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3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条件三：	</a:t>
            </a:r>
            <a:r>
              <a:rPr kumimoji="1" lang="zh-CN" altLang="en-US" sz="20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鄂秋準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招认，成立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83568" y="1872120"/>
            <a:ext cx="1728192" cy="332744"/>
            <a:chOff x="683568" y="1872120"/>
            <a:chExt cx="1728192" cy="332744"/>
          </a:xfrm>
        </p:grpSpPr>
        <p:sp>
          <p:nvSpPr>
            <p:cNvPr id="2" name="矩形 1"/>
            <p:cNvSpPr/>
            <p:nvPr/>
          </p:nvSpPr>
          <p:spPr bwMode="auto">
            <a:xfrm>
              <a:off x="683568" y="1872120"/>
              <a:ext cx="864096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框架名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>
              <a:off x="1547664" y="2029784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组合 27"/>
          <p:cNvGrpSpPr/>
          <p:nvPr/>
        </p:nvGrpSpPr>
        <p:grpSpPr>
          <a:xfrm>
            <a:off x="1022424" y="2290520"/>
            <a:ext cx="1389336" cy="2420976"/>
            <a:chOff x="1022424" y="2290520"/>
            <a:chExt cx="1389336" cy="2420976"/>
          </a:xfrm>
        </p:grpSpPr>
        <p:grpSp>
          <p:nvGrpSpPr>
            <p:cNvPr id="26" name="组合 25"/>
            <p:cNvGrpSpPr/>
            <p:nvPr/>
          </p:nvGrpSpPr>
          <p:grpSpPr>
            <a:xfrm>
              <a:off x="1022424" y="2290520"/>
              <a:ext cx="1389336" cy="332744"/>
              <a:chOff x="1022424" y="2290520"/>
              <a:chExt cx="1389336" cy="332744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1022424" y="2290520"/>
                <a:ext cx="525240" cy="33274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 bwMode="auto">
              <a:xfrm>
                <a:off x="1547664" y="2448184"/>
                <a:ext cx="8640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7" name="组合 26"/>
            <p:cNvGrpSpPr/>
            <p:nvPr/>
          </p:nvGrpSpPr>
          <p:grpSpPr>
            <a:xfrm>
              <a:off x="1029960" y="4378752"/>
              <a:ext cx="1381800" cy="332744"/>
              <a:chOff x="1029960" y="4378752"/>
              <a:chExt cx="1381800" cy="332744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1029960" y="4378752"/>
                <a:ext cx="517704" cy="33274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直接箭头连接符 11"/>
              <p:cNvCxnSpPr/>
              <p:nvPr/>
            </p:nvCxnSpPr>
            <p:spPr bwMode="auto">
              <a:xfrm>
                <a:off x="1547664" y="4550064"/>
                <a:ext cx="8640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4" name="直接连接符 13"/>
            <p:cNvCxnSpPr/>
            <p:nvPr/>
          </p:nvCxnSpPr>
          <p:spPr bwMode="auto">
            <a:xfrm>
              <a:off x="1921352" y="2623264"/>
              <a:ext cx="0" cy="17554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>
            <a:off x="559312" y="2290520"/>
            <a:ext cx="3148592" cy="2420976"/>
            <a:chOff x="559312" y="2290520"/>
            <a:chExt cx="3148592" cy="2420976"/>
          </a:xfrm>
        </p:grpSpPr>
        <p:sp>
          <p:nvSpPr>
            <p:cNvPr id="15" name="矩形 14"/>
            <p:cNvSpPr/>
            <p:nvPr/>
          </p:nvSpPr>
          <p:spPr bwMode="auto">
            <a:xfrm>
              <a:off x="2411760" y="2290520"/>
              <a:ext cx="1296144" cy="242097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559312" y="3320988"/>
              <a:ext cx="525240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槽名</a:t>
              </a:r>
            </a:p>
          </p:txBody>
        </p:sp>
        <p:cxnSp>
          <p:nvCxnSpPr>
            <p:cNvPr id="33" name="直接箭头连接符 32"/>
            <p:cNvCxnSpPr/>
            <p:nvPr/>
          </p:nvCxnSpPr>
          <p:spPr bwMode="auto">
            <a:xfrm>
              <a:off x="1115616" y="3473712"/>
              <a:ext cx="129614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组合 36"/>
          <p:cNvGrpSpPr/>
          <p:nvPr/>
        </p:nvGrpSpPr>
        <p:grpSpPr>
          <a:xfrm>
            <a:off x="450128" y="4797152"/>
            <a:ext cx="3257776" cy="1152128"/>
            <a:chOff x="450128" y="4797152"/>
            <a:chExt cx="3257776" cy="1152128"/>
          </a:xfrm>
        </p:grpSpPr>
        <p:sp>
          <p:nvSpPr>
            <p:cNvPr id="19" name="矩形 18"/>
            <p:cNvSpPr/>
            <p:nvPr/>
          </p:nvSpPr>
          <p:spPr bwMode="auto">
            <a:xfrm>
              <a:off x="2411760" y="4797152"/>
              <a:ext cx="1296144" cy="11521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50128" y="5206844"/>
              <a:ext cx="1123133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约束条件</a:t>
              </a:r>
            </a:p>
          </p:txBody>
        </p:sp>
        <p:cxnSp>
          <p:nvCxnSpPr>
            <p:cNvPr id="36" name="直接箭头连接符 35"/>
            <p:cNvCxnSpPr>
              <a:stCxn id="20" idx="3"/>
            </p:cNvCxnSpPr>
            <p:nvPr/>
          </p:nvCxnSpPr>
          <p:spPr bwMode="auto">
            <a:xfrm>
              <a:off x="1573261" y="5373216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组合 45"/>
          <p:cNvGrpSpPr/>
          <p:nvPr/>
        </p:nvGrpSpPr>
        <p:grpSpPr>
          <a:xfrm>
            <a:off x="2199504" y="369449"/>
            <a:ext cx="5690977" cy="4375455"/>
            <a:chOff x="2199504" y="369449"/>
            <a:chExt cx="5690977" cy="4375455"/>
          </a:xfrm>
        </p:grpSpPr>
        <p:sp>
          <p:nvSpPr>
            <p:cNvPr id="38" name="矩形 37"/>
            <p:cNvSpPr/>
            <p:nvPr/>
          </p:nvSpPr>
          <p:spPr bwMode="auto">
            <a:xfrm>
              <a:off x="2302576" y="2232160"/>
              <a:ext cx="5581792" cy="418401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2199504" y="369449"/>
              <a:ext cx="525240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属性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40"/>
            <p:cNvCxnSpPr>
              <a:stCxn id="39" idx="2"/>
            </p:cNvCxnSpPr>
            <p:nvPr/>
          </p:nvCxnSpPr>
          <p:spPr bwMode="auto">
            <a:xfrm>
              <a:off x="2462124" y="702193"/>
              <a:ext cx="0" cy="15026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矩形 41"/>
            <p:cNvSpPr/>
            <p:nvPr/>
          </p:nvSpPr>
          <p:spPr bwMode="auto">
            <a:xfrm>
              <a:off x="2308689" y="2659727"/>
              <a:ext cx="5581792" cy="418401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2302576" y="4326503"/>
              <a:ext cx="5581792" cy="418401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 bwMode="auto">
            <a:xfrm>
              <a:off x="4067944" y="3212976"/>
              <a:ext cx="0" cy="10081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组合 53"/>
          <p:cNvGrpSpPr/>
          <p:nvPr/>
        </p:nvGrpSpPr>
        <p:grpSpPr>
          <a:xfrm>
            <a:off x="4453396" y="5949280"/>
            <a:ext cx="525240" cy="727925"/>
            <a:chOff x="4453396" y="5949280"/>
            <a:chExt cx="525240" cy="727925"/>
          </a:xfrm>
        </p:grpSpPr>
        <p:sp>
          <p:nvSpPr>
            <p:cNvPr id="47" name="矩形 46"/>
            <p:cNvSpPr/>
            <p:nvPr/>
          </p:nvSpPr>
          <p:spPr bwMode="auto">
            <a:xfrm>
              <a:off x="4453396" y="6344461"/>
              <a:ext cx="525240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侧面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48"/>
            <p:cNvCxnSpPr>
              <a:stCxn id="47" idx="0"/>
            </p:cNvCxnSpPr>
            <p:nvPr/>
          </p:nvCxnSpPr>
          <p:spPr bwMode="auto">
            <a:xfrm flipV="1">
              <a:off x="4716016" y="5949280"/>
              <a:ext cx="0" cy="3951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组合 54"/>
          <p:cNvGrpSpPr/>
          <p:nvPr/>
        </p:nvGrpSpPr>
        <p:grpSpPr>
          <a:xfrm>
            <a:off x="5790998" y="5949280"/>
            <a:ext cx="869234" cy="727925"/>
            <a:chOff x="5790998" y="5949280"/>
            <a:chExt cx="869234" cy="727925"/>
          </a:xfrm>
        </p:grpSpPr>
        <p:sp>
          <p:nvSpPr>
            <p:cNvPr id="51" name="矩形 50"/>
            <p:cNvSpPr/>
            <p:nvPr/>
          </p:nvSpPr>
          <p:spPr bwMode="auto">
            <a:xfrm>
              <a:off x="5790998" y="6344461"/>
              <a:ext cx="869234" cy="332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侧面值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/>
            <p:cNvCxnSpPr/>
            <p:nvPr/>
          </p:nvCxnSpPr>
          <p:spPr bwMode="auto">
            <a:xfrm flipV="1">
              <a:off x="6183472" y="5949280"/>
              <a:ext cx="2569" cy="3951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039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11560" y="1718224"/>
            <a:ext cx="8208912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框架有一个框架名（可带参数）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框架有一组属性，每个属性称为一个槽，里面可以存放属性值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每个属性值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有一定的类型要求，不同属性的类型要求可以不一样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属性值可以是子框架调用，子框架调用可以带参数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属性值是事先确定的，而有些属性值需在生成实例时代入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kumimoji="1"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属性值在代入时需满足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一定条件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。有时，在不同属性的属性值之间有一些条件需要满足。</a:t>
            </a:r>
          </a:p>
        </p:txBody>
      </p:sp>
      <p:sp>
        <p:nvSpPr>
          <p:cNvPr id="3" name="矩形 2"/>
          <p:cNvSpPr/>
          <p:nvPr/>
        </p:nvSpPr>
        <p:spPr>
          <a:xfrm>
            <a:off x="687138" y="980728"/>
            <a:ext cx="2876750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⑵</a:t>
            </a:r>
            <a:r>
              <a:rPr kumimoji="1" lang="en-US" altLang="zh-CN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框架的主要特征</a:t>
            </a:r>
          </a:p>
        </p:txBody>
      </p:sp>
    </p:spTree>
    <p:extLst>
      <p:ext uri="{BB962C8B-B14F-4D97-AF65-F5344CB8AC3E}">
        <p14:creationId xmlns:p14="http://schemas.microsoft.com/office/powerpoint/2010/main" val="27617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68338" y="980728"/>
            <a:ext cx="1959446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、框架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83933" y="1687160"/>
            <a:ext cx="7924800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横向联系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及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纵向联系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的一组框架。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横向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：一个框架中的槽值或侧面值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可以是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另一个框架的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名字。即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通过一个框架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可以找到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另一个框架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，如此可在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两个框架之间建立起横向联系。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纵向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：由于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属性的继承性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，故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将共同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属性抽取出来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，构成一个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上层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。然后再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专有属性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分别构成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下层框架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，并在下层设立一个专用的槽（一般称为“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</a:t>
            </a: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槽）。这样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不仅在框架间建立了纵向联系，而且建立了上下层框架的属性及值的继承关系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，避免了重复描述，节约了时间和空间开销。</a:t>
            </a:r>
          </a:p>
        </p:txBody>
      </p:sp>
    </p:spTree>
    <p:extLst>
      <p:ext uri="{BB962C8B-B14F-4D97-AF65-F5344CB8AC3E}">
        <p14:creationId xmlns:p14="http://schemas.microsoft.com/office/powerpoint/2010/main" val="6734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683568" y="980728"/>
            <a:ext cx="216024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框架网络实例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15" y="1916832"/>
            <a:ext cx="6246409" cy="40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1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61657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5219700" y="682625"/>
            <a:ext cx="12969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</a:p>
        </p:txBody>
      </p:sp>
      <p:sp>
        <p:nvSpPr>
          <p:cNvPr id="19460" name="Rectangle 15"/>
          <p:cNvSpPr>
            <a:spLocks noChangeArrowheads="1"/>
          </p:cNvSpPr>
          <p:nvPr/>
        </p:nvSpPr>
        <p:spPr bwMode="auto">
          <a:xfrm>
            <a:off x="5278438" y="5229225"/>
            <a:ext cx="12382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目标状态</a:t>
            </a:r>
          </a:p>
        </p:txBody>
      </p:sp>
      <p:sp>
        <p:nvSpPr>
          <p:cNvPr id="19461" name="Rectangle 17"/>
          <p:cNvSpPr>
            <a:spLocks noChangeArrowheads="1"/>
          </p:cNvSpPr>
          <p:nvPr/>
        </p:nvSpPr>
        <p:spPr bwMode="auto">
          <a:xfrm>
            <a:off x="323851" y="249238"/>
            <a:ext cx="280799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初始棋局变成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目标棋局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移动规则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L\U\R\D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522" name="AutoShape 18"/>
          <p:cNvSpPr>
            <a:spLocks noChangeArrowheads="1"/>
          </p:cNvSpPr>
          <p:nvPr/>
        </p:nvSpPr>
        <p:spPr bwMode="auto">
          <a:xfrm>
            <a:off x="7308850" y="188913"/>
            <a:ext cx="1655763" cy="1223962"/>
          </a:xfrm>
          <a:prstGeom prst="wedgeRoundRectCallout">
            <a:avLst>
              <a:gd name="adj1" fmla="val -158421"/>
              <a:gd name="adj2" fmla="val 6279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ea"/>
                <a:ea typeface="+mn-ea"/>
              </a:rPr>
              <a:t>首先将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适用的算符</a:t>
            </a:r>
            <a:r>
              <a:rPr lang="zh-CN" altLang="en-US" sz="1800" dirty="0">
                <a:latin typeface="+mn-ea"/>
                <a:ea typeface="+mn-ea"/>
              </a:rPr>
              <a:t>用于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1800" dirty="0">
                <a:latin typeface="+mn-ea"/>
                <a:ea typeface="+mn-ea"/>
              </a:rPr>
              <a:t>，以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产生新的状态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</a:p>
        </p:txBody>
      </p:sp>
      <p:sp>
        <p:nvSpPr>
          <p:cNvPr id="21523" name="AutoShape 19"/>
          <p:cNvSpPr>
            <a:spLocks noChangeArrowheads="1"/>
          </p:cNvSpPr>
          <p:nvPr/>
        </p:nvSpPr>
        <p:spPr bwMode="auto">
          <a:xfrm>
            <a:off x="395288" y="4719638"/>
            <a:ext cx="1873250" cy="1589087"/>
          </a:xfrm>
          <a:prstGeom prst="wedgeRoundRectCallout">
            <a:avLst>
              <a:gd name="adj1" fmla="val 35454"/>
              <a:gd name="adj2" fmla="val -14620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再将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另一些适用算符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用于这些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新状态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  <a:r>
              <a:rPr lang="zh-CN" altLang="en-US" sz="1800" dirty="0" smtClean="0">
                <a:latin typeface="+mn-ea"/>
                <a:ea typeface="+mn-ea"/>
              </a:rPr>
              <a:t>如此继续，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直到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产生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目标状态为止。</a:t>
            </a:r>
          </a:p>
        </p:txBody>
      </p:sp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2598738" y="2074863"/>
            <a:ext cx="4335462" cy="1885950"/>
            <a:chOff x="1637" y="1307"/>
            <a:chExt cx="2731" cy="1188"/>
          </a:xfrm>
        </p:grpSpPr>
        <p:sp>
          <p:nvSpPr>
            <p:cNvPr id="19493" name="Oval 5"/>
            <p:cNvSpPr>
              <a:spLocks noChangeArrowheads="1"/>
            </p:cNvSpPr>
            <p:nvPr/>
          </p:nvSpPr>
          <p:spPr bwMode="auto">
            <a:xfrm>
              <a:off x="1637" y="1316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4" name="Oval 6"/>
            <p:cNvSpPr>
              <a:spLocks noChangeArrowheads="1"/>
            </p:cNvSpPr>
            <p:nvPr/>
          </p:nvSpPr>
          <p:spPr bwMode="auto">
            <a:xfrm>
              <a:off x="2471" y="130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5" name="Oval 7"/>
            <p:cNvSpPr>
              <a:spLocks noChangeArrowheads="1"/>
            </p:cNvSpPr>
            <p:nvPr/>
          </p:nvSpPr>
          <p:spPr bwMode="auto">
            <a:xfrm>
              <a:off x="3333" y="130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6" name="Oval 8"/>
            <p:cNvSpPr>
              <a:spLocks noChangeArrowheads="1"/>
            </p:cNvSpPr>
            <p:nvPr/>
          </p:nvSpPr>
          <p:spPr bwMode="auto">
            <a:xfrm>
              <a:off x="4186" y="131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7" name="Oval 9"/>
            <p:cNvSpPr>
              <a:spLocks noChangeArrowheads="1"/>
            </p:cNvSpPr>
            <p:nvPr/>
          </p:nvSpPr>
          <p:spPr bwMode="auto">
            <a:xfrm>
              <a:off x="2916" y="2114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8" name="Oval 10"/>
            <p:cNvSpPr>
              <a:spLocks noChangeArrowheads="1"/>
            </p:cNvSpPr>
            <p:nvPr/>
          </p:nvSpPr>
          <p:spPr bwMode="auto">
            <a:xfrm>
              <a:off x="2054" y="2115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9" name="Oval 22"/>
            <p:cNvSpPr>
              <a:spLocks noChangeArrowheads="1"/>
            </p:cNvSpPr>
            <p:nvPr/>
          </p:nvSpPr>
          <p:spPr bwMode="auto">
            <a:xfrm>
              <a:off x="3950" y="226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550988" y="2946400"/>
            <a:ext cx="6261100" cy="2049463"/>
            <a:chOff x="1550194" y="2946389"/>
            <a:chExt cx="6261893" cy="2050145"/>
          </a:xfrm>
        </p:grpSpPr>
        <p:grpSp>
          <p:nvGrpSpPr>
            <p:cNvPr id="19477" name="组合 4"/>
            <p:cNvGrpSpPr>
              <a:grpSpLocks/>
            </p:cNvGrpSpPr>
            <p:nvPr/>
          </p:nvGrpSpPr>
          <p:grpSpPr bwMode="auto">
            <a:xfrm>
              <a:off x="1550194" y="3126409"/>
              <a:ext cx="1001713" cy="424852"/>
              <a:chOff x="1550194" y="3126409"/>
              <a:chExt cx="1001713" cy="424852"/>
            </a:xfrm>
          </p:grpSpPr>
          <p:sp>
            <p:nvSpPr>
              <p:cNvPr id="19490" name="矩形 3"/>
              <p:cNvSpPr>
                <a:spLocks noChangeArrowheads="1"/>
              </p:cNvSpPr>
              <p:nvPr/>
            </p:nvSpPr>
            <p:spPr bwMode="auto">
              <a:xfrm>
                <a:off x="1550194" y="3137307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1" name="矩形 18"/>
              <p:cNvSpPr>
                <a:spLocks noChangeArrowheads="1"/>
              </p:cNvSpPr>
              <p:nvPr/>
            </p:nvSpPr>
            <p:spPr bwMode="auto">
              <a:xfrm>
                <a:off x="1910556" y="3127597"/>
                <a:ext cx="331788" cy="42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2" name="矩形 19"/>
              <p:cNvSpPr>
                <a:spLocks noChangeArrowheads="1"/>
              </p:cNvSpPr>
              <p:nvPr/>
            </p:nvSpPr>
            <p:spPr bwMode="auto">
              <a:xfrm>
                <a:off x="2220119" y="3126409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78" name="矩形 21"/>
            <p:cNvSpPr>
              <a:spLocks noChangeArrowheads="1"/>
            </p:cNvSpPr>
            <p:nvPr/>
          </p:nvSpPr>
          <p:spPr bwMode="auto">
            <a:xfrm>
              <a:off x="5889293" y="2946389"/>
              <a:ext cx="762951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15 6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79" name="组合 5"/>
            <p:cNvGrpSpPr>
              <a:grpSpLocks/>
            </p:cNvGrpSpPr>
            <p:nvPr/>
          </p:nvGrpSpPr>
          <p:grpSpPr bwMode="auto">
            <a:xfrm>
              <a:off x="6652244" y="3175956"/>
              <a:ext cx="1159843" cy="360040"/>
              <a:chOff x="6652244" y="3175956"/>
              <a:chExt cx="1159843" cy="360040"/>
            </a:xfrm>
          </p:grpSpPr>
          <p:sp>
            <p:nvSpPr>
              <p:cNvPr id="19487" name="矩形 22"/>
              <p:cNvSpPr>
                <a:spLocks noChangeArrowheads="1"/>
              </p:cNvSpPr>
              <p:nvPr/>
            </p:nvSpPr>
            <p:spPr bwMode="auto">
              <a:xfrm>
                <a:off x="6652244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8" name="矩形 23"/>
              <p:cNvSpPr>
                <a:spLocks noChangeArrowheads="1"/>
              </p:cNvSpPr>
              <p:nvPr/>
            </p:nvSpPr>
            <p:spPr bwMode="auto">
              <a:xfrm>
                <a:off x="6984032" y="3175956"/>
                <a:ext cx="662161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9" name="矩形 24"/>
              <p:cNvSpPr>
                <a:spLocks noChangeArrowheads="1"/>
              </p:cNvSpPr>
              <p:nvPr/>
            </p:nvSpPr>
            <p:spPr bwMode="auto">
              <a:xfrm>
                <a:off x="7480299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80" name="组合 6"/>
            <p:cNvGrpSpPr>
              <a:grpSpLocks/>
            </p:cNvGrpSpPr>
            <p:nvPr/>
          </p:nvGrpSpPr>
          <p:grpSpPr bwMode="auto">
            <a:xfrm>
              <a:off x="2627784" y="4581128"/>
              <a:ext cx="1152128" cy="360040"/>
              <a:chOff x="2627784" y="4581128"/>
              <a:chExt cx="1152128" cy="360040"/>
            </a:xfrm>
          </p:grpSpPr>
          <p:sp>
            <p:nvSpPr>
              <p:cNvPr id="19485" name="矩形 26"/>
              <p:cNvSpPr>
                <a:spLocks noChangeArrowheads="1"/>
              </p:cNvSpPr>
              <p:nvPr/>
            </p:nvSpPr>
            <p:spPr bwMode="auto">
              <a:xfrm>
                <a:off x="2627784" y="4581128"/>
                <a:ext cx="58966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6" name="矩形 27"/>
              <p:cNvSpPr>
                <a:spLocks noChangeArrowheads="1"/>
              </p:cNvSpPr>
              <p:nvPr/>
            </p:nvSpPr>
            <p:spPr bwMode="auto">
              <a:xfrm>
                <a:off x="3448124" y="4581128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81" name="矩形 29"/>
            <p:cNvSpPr>
              <a:spLocks noChangeArrowheads="1"/>
            </p:cNvSpPr>
            <p:nvPr/>
          </p:nvSpPr>
          <p:spPr bwMode="auto">
            <a:xfrm>
              <a:off x="4510483" y="4490728"/>
              <a:ext cx="526257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82" name="组合 7"/>
            <p:cNvGrpSpPr>
              <a:grpSpLocks/>
            </p:cNvGrpSpPr>
            <p:nvPr/>
          </p:nvGrpSpPr>
          <p:grpSpPr bwMode="auto">
            <a:xfrm>
              <a:off x="5563070" y="4636494"/>
              <a:ext cx="892175" cy="360040"/>
              <a:chOff x="5563070" y="4636494"/>
              <a:chExt cx="892175" cy="360040"/>
            </a:xfrm>
          </p:grpSpPr>
          <p:sp>
            <p:nvSpPr>
              <p:cNvPr id="19483" name="矩形 30"/>
              <p:cNvSpPr>
                <a:spLocks noChangeArrowheads="1"/>
              </p:cNvSpPr>
              <p:nvPr/>
            </p:nvSpPr>
            <p:spPr bwMode="auto">
              <a:xfrm>
                <a:off x="5563070" y="4636494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4" name="矩形 31"/>
              <p:cNvSpPr>
                <a:spLocks noChangeArrowheads="1"/>
              </p:cNvSpPr>
              <p:nvPr/>
            </p:nvSpPr>
            <p:spPr bwMode="auto">
              <a:xfrm>
                <a:off x="5937099" y="4636494"/>
                <a:ext cx="51814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107950" y="1449388"/>
            <a:ext cx="4376738" cy="3546475"/>
            <a:chOff x="107504" y="1449289"/>
            <a:chExt cx="4377332" cy="3547245"/>
          </a:xfrm>
        </p:grpSpPr>
        <p:grpSp>
          <p:nvGrpSpPr>
            <p:cNvPr id="19467" name="组合 42"/>
            <p:cNvGrpSpPr>
              <a:grpSpLocks/>
            </p:cNvGrpSpPr>
            <p:nvPr/>
          </p:nvGrpSpPr>
          <p:grpSpPr bwMode="auto">
            <a:xfrm>
              <a:off x="107504" y="1449289"/>
              <a:ext cx="4377332" cy="3547245"/>
              <a:chOff x="107504" y="1449289"/>
              <a:chExt cx="4377332" cy="3547245"/>
            </a:xfrm>
          </p:grpSpPr>
          <p:cxnSp>
            <p:nvCxnSpPr>
              <p:cNvPr id="19469" name="直接箭头连接符 10"/>
              <p:cNvCxnSpPr>
                <a:cxnSpLocks noChangeShapeType="1"/>
              </p:cNvCxnSpPr>
              <p:nvPr/>
            </p:nvCxnSpPr>
            <p:spPr bwMode="auto">
              <a:xfrm flipH="1">
                <a:off x="2598738" y="1449289"/>
                <a:ext cx="1886098" cy="40382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0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826585" y="2924944"/>
                <a:ext cx="657186" cy="251012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1" name="直接箭头连接符 14"/>
              <p:cNvCxnSpPr>
                <a:cxnSpLocks noChangeShapeType="1"/>
              </p:cNvCxnSpPr>
              <p:nvPr/>
            </p:nvCxnSpPr>
            <p:spPr bwMode="auto">
              <a:xfrm flipH="1">
                <a:off x="912037" y="3389185"/>
                <a:ext cx="649741" cy="285669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472" name="矩形 46"/>
              <p:cNvSpPr>
                <a:spLocks noChangeArrowheads="1"/>
              </p:cNvSpPr>
              <p:nvPr/>
            </p:nvSpPr>
            <p:spPr bwMode="auto">
              <a:xfrm>
                <a:off x="503696" y="3544419"/>
                <a:ext cx="50390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3" name="矩形 47"/>
              <p:cNvSpPr>
                <a:spLocks noChangeArrowheads="1"/>
              </p:cNvSpPr>
              <p:nvPr/>
            </p:nvSpPr>
            <p:spPr bwMode="auto">
              <a:xfrm>
                <a:off x="1366334" y="3638004"/>
                <a:ext cx="263094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4" name="矩形 48"/>
              <p:cNvSpPr>
                <a:spLocks noChangeArrowheads="1"/>
              </p:cNvSpPr>
              <p:nvPr/>
            </p:nvSpPr>
            <p:spPr bwMode="auto">
              <a:xfrm>
                <a:off x="251520" y="4077072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75" name="直接箭头连接符 33"/>
              <p:cNvCxnSpPr>
                <a:cxnSpLocks noChangeShapeType="1"/>
              </p:cNvCxnSpPr>
              <p:nvPr/>
            </p:nvCxnSpPr>
            <p:spPr bwMode="auto">
              <a:xfrm flipH="1">
                <a:off x="503696" y="3998044"/>
                <a:ext cx="165894" cy="21067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6" name="直接箭头连接符 35"/>
              <p:cNvCxnSpPr>
                <a:cxnSpLocks noChangeShapeType="1"/>
              </p:cNvCxnSpPr>
              <p:nvPr/>
            </p:nvCxnSpPr>
            <p:spPr bwMode="auto">
              <a:xfrm flipH="1">
                <a:off x="107504" y="4490728"/>
                <a:ext cx="144016" cy="505806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68" name="直接箭头连接符 40"/>
            <p:cNvCxnSpPr>
              <a:cxnSpLocks noChangeShapeType="1"/>
            </p:cNvCxnSpPr>
            <p:nvPr/>
          </p:nvCxnSpPr>
          <p:spPr bwMode="auto">
            <a:xfrm flipH="1">
              <a:off x="1574836" y="3524643"/>
              <a:ext cx="86660" cy="2189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nimBg="1"/>
      <p:bldP spid="2152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388843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、框架</a:t>
            </a:r>
            <a:r>
              <a:rPr kumimoji="1"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中槽的设置与组织</a:t>
            </a: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69920" y="1807364"/>
            <a:ext cx="8078544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一种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集事物各方面</a:t>
            </a:r>
            <a:r>
              <a:rPr kumimoji="1"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属性描述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为一体，并反映相关事物间各种关系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数据结构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。在此结构中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”至关重要，起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到如下两个方面的作用：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000" dirty="0" smtClean="0">
                <a:latin typeface="宋体" panose="02010600030101010101" pitchFamily="2" charset="-122"/>
              </a:rPr>
              <a:t>⑴、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描述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事物各有关方面的</a:t>
            </a:r>
            <a:r>
              <a:rPr kumimoji="1" lang="zh-CN" altLang="en-US" sz="2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000" dirty="0" smtClean="0">
                <a:latin typeface="宋体" panose="02010600030101010101" pitchFamily="2" charset="-122"/>
              </a:rPr>
              <a:t>⑵、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指出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相关事物间的</a:t>
            </a:r>
            <a:r>
              <a:rPr kumimoji="1" lang="zh-CN" altLang="en-US" sz="2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复杂关系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因此，在用框架作为知识的表示模式时，对槽的设置与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组织应足够重视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755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8" y="1772816"/>
            <a:ext cx="7848872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充分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事物各有关方面的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属性</a:t>
            </a:r>
            <a:endParaRPr kumimoji="1"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充分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表达相关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事物间的各种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endParaRPr kumimoji="1"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槽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”及“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侧面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”进行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合理的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组织</a:t>
            </a:r>
            <a:endParaRPr kumimoji="1"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有利于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进行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endParaRPr kumimoji="1" lang="zh-CN" altLang="en-US" sz="2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908720"/>
            <a:ext cx="5970545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设置与组织框架中“槽”的时候，应注意：</a:t>
            </a:r>
          </a:p>
        </p:txBody>
      </p:sp>
    </p:spTree>
    <p:extLst>
      <p:ext uri="{BB962C8B-B14F-4D97-AF65-F5344CB8AC3E}">
        <p14:creationId xmlns:p14="http://schemas.microsoft.com/office/powerpoint/2010/main" val="39287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8" y="1772816"/>
            <a:ext cx="799288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框架及其相互关联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构成的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知识库</a:t>
            </a:r>
            <a:endParaRPr kumimoji="1" lang="en-US" altLang="zh-CN" sz="20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一组解释程序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构成的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框架推理机</a:t>
            </a:r>
          </a:p>
          <a:p>
            <a:pPr>
              <a:lnSpc>
                <a:spcPct val="200000"/>
              </a:lnSpc>
              <a:spcBef>
                <a:spcPct val="50000"/>
              </a:spcBef>
            </a:pP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框架推理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是一个</a:t>
            </a:r>
            <a:r>
              <a:rPr kumimoji="1"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反复进行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框架匹配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的过程，且大部分匹配都具有不确定性，为了推理得以进行，通常都需要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设置相应的槽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来配合。</a:t>
            </a:r>
          </a:p>
        </p:txBody>
      </p:sp>
      <p:sp>
        <p:nvSpPr>
          <p:cNvPr id="5" name="矩形 4"/>
          <p:cNvSpPr/>
          <p:nvPr/>
        </p:nvSpPr>
        <p:spPr>
          <a:xfrm>
            <a:off x="637033" y="980728"/>
            <a:ext cx="5351786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框架表示知识的系统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由两大部分构成：</a:t>
            </a:r>
          </a:p>
        </p:txBody>
      </p:sp>
    </p:spTree>
    <p:extLst>
      <p:ext uri="{BB962C8B-B14F-4D97-AF65-F5344CB8AC3E}">
        <p14:creationId xmlns:p14="http://schemas.microsoft.com/office/powerpoint/2010/main" val="22502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4608512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kumimoji="1" lang="en-US" altLang="zh-CN" sz="2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、框架系统求解</a:t>
            </a:r>
            <a:r>
              <a:rPr kumimoji="1"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问题的基本过程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80316" y="1714456"/>
            <a:ext cx="8068148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人类求解问题的思维过程有许多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相似之处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当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人们对某事物不完全了解时，往往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先根据当前已掌握的情况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着手工作，然后在工作过程中不断发现、掌握新情况、新线索，使工作向纵深发展，直到达到最终目标。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框架匹配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系统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首先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根据当前已知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条件，对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知识库中的框架进行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部分匹配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找出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。并且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由这些框架中</a:t>
            </a:r>
            <a:r>
              <a:rPr kumimoji="1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其它槽的</a:t>
            </a:r>
            <a:r>
              <a:rPr kumimoji="1"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内容，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以及</a:t>
            </a:r>
            <a:r>
              <a:rPr kumimoji="1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框架间的联系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得到启发，提出进一步的要求，使问题的求解向前推进一步。重复上述过程，直至问题得到解决为止。</a:t>
            </a:r>
          </a:p>
        </p:txBody>
      </p:sp>
    </p:spTree>
    <p:extLst>
      <p:ext uri="{BB962C8B-B14F-4D97-AF65-F5344CB8AC3E}">
        <p14:creationId xmlns:p14="http://schemas.microsoft.com/office/powerpoint/2010/main" val="554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34563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、框架</a:t>
            </a:r>
            <a:r>
              <a:rPr kumimoji="1"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表示法的特点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66276" y="1772816"/>
            <a:ext cx="808218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⑴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1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结构性</a:t>
            </a:r>
            <a:endParaRPr kumimoji="1"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继承性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自然性</a:t>
            </a:r>
            <a:endParaRPr kumimoji="1"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⑵</a:t>
            </a:r>
            <a:r>
              <a:rPr kumimoji="1" lang="zh-CN" altLang="en-US" sz="24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1"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缺点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b="1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不</a:t>
            </a:r>
            <a:r>
              <a:rPr kumimoji="1" lang="zh-CN" altLang="en-US" sz="2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善于表达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过程性知识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，故经常与</a:t>
            </a:r>
            <a:r>
              <a:rPr kumimoji="1" lang="zh-CN" altLang="en-US" sz="20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产生式表示法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结合起来使用，以取得</a:t>
            </a:r>
            <a:r>
              <a:rPr kumimoji="1"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互补效果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8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836712"/>
            <a:ext cx="1584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本章小结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3568" y="1772816"/>
            <a:ext cx="79208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本章主要介绍：</a:t>
            </a:r>
            <a:endParaRPr kumimoji="1"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状态空间、与</a:t>
            </a:r>
            <a:r>
              <a:rPr kumimoji="1"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图、产生式系统、谓词逻辑、语义网络、知识图谱、框架表达。</a:t>
            </a:r>
            <a:endParaRPr kumimoji="1"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---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这些知识表示方法，实际上是描述了人工智能中的知识结构。（狭义：人工智能系统的数据结构）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11188" y="836613"/>
            <a:ext cx="18732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本章习题</a:t>
            </a:r>
            <a:endParaRPr lang="zh-CN" altLang="en-US" sz="3200" dirty="0" smtClean="0">
              <a:latin typeface="+mn-ea"/>
              <a:ea typeface="+mn-ea"/>
            </a:endParaRPr>
          </a:p>
        </p:txBody>
      </p:sp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643269" y="1826865"/>
            <a:ext cx="8136259" cy="3834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、什么是知识，有哪些特性，有哪几种分类方法？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状态空间法、问题规约法、谓词逻辑法和语义网络法的要点？它们有何本质</a:t>
            </a:r>
            <a:endParaRPr kumimoji="1" lang="en-US" altLang="zh-CN" sz="18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上的联系及异同点？</a:t>
            </a:r>
            <a:endParaRPr kumimoji="1" lang="zh-CN" altLang="en-US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、用产生式表示：若一个人发烧、呕吐、出现黄疸，那么的肝炎的可能性有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成。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、用谓词演算公式表示下列句子：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spcAft>
                <a:spcPts val="600"/>
              </a:spcAft>
              <a:defRPr/>
            </a:pP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A computer system is intelligent if it can perform a task which, if performed by a human, requires intelligence.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、将下列语句表示成语义网络描述</a:t>
            </a:r>
            <a:endParaRPr kumimoji="1" lang="en-US" altLang="zh-CN" sz="1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⑴  All men are mortal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⑵  Every cloud has a silver lining</a:t>
            </a:r>
          </a:p>
          <a:p>
            <a:pPr eaLnBrk="1" hangingPunct="1">
              <a:lnSpc>
                <a:spcPts val="2500"/>
              </a:lnSpc>
              <a:defRPr/>
            </a:pPr>
            <a:r>
              <a:rPr kumimoji="1"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⑶  All branch managers of DEC participate in a profit-sharing plan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3741432" y="426577"/>
            <a:ext cx="503809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000" b="1" dirty="0" smtClean="0">
                <a:latin typeface="+mn-ea"/>
                <a:ea typeface="+mn-ea"/>
              </a:rPr>
              <a:t>要求：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 作业本完成（标明题号，不抄题）</a:t>
            </a:r>
            <a:endParaRPr kumimoji="1"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② 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下周三课堂提交（以班为单位）</a:t>
            </a:r>
            <a:endParaRPr kumimoji="1"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815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836712"/>
            <a:ext cx="1800572" cy="492125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+mn-ea"/>
                <a:ea typeface="+mn-ea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5652120" y="1686911"/>
            <a:ext cx="2808262" cy="4135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100"/>
              </a:lnSpc>
            </a:pPr>
            <a:r>
              <a:rPr kumimoji="1"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、预备知识</a:t>
            </a: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、状态空间</a:t>
            </a:r>
            <a:endParaRPr kumimoji="1" lang="en-US" altLang="zh-CN" sz="2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与或图</a:t>
            </a:r>
            <a:endParaRPr kumimoji="1"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、产生式系统</a:t>
            </a:r>
            <a:endParaRPr kumimoji="1" lang="en-US" altLang="zh-CN" sz="2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endParaRPr kumimoji="1" lang="en-US" altLang="zh-CN" sz="2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、知识图谱</a:t>
            </a:r>
            <a:endParaRPr kumimoji="1" lang="en-US" altLang="zh-CN" sz="28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100"/>
              </a:lnSpc>
            </a:pP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kumimoji="1"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kumimoji="1"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     </a:t>
            </a:r>
            <a:endParaRPr kumimoji="1"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6980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5536" y="332656"/>
            <a:ext cx="5256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数码问题求解过程（状态空间图）：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11560" y="548680"/>
            <a:ext cx="7848600" cy="5634038"/>
            <a:chOff x="611560" y="548680"/>
            <a:chExt cx="7848600" cy="5634038"/>
          </a:xfrm>
        </p:grpSpPr>
        <p:pic>
          <p:nvPicPr>
            <p:cNvPr id="4" name="Picture 6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4"/>
            <a:stretch>
              <a:fillRect/>
            </a:stretch>
          </p:blipFill>
          <p:spPr bwMode="auto">
            <a:xfrm>
              <a:off x="611560" y="548680"/>
              <a:ext cx="7848600" cy="563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直接连接符 5"/>
            <p:cNvCxnSpPr/>
            <p:nvPr/>
          </p:nvCxnSpPr>
          <p:spPr bwMode="auto">
            <a:xfrm>
              <a:off x="6588224" y="5805264"/>
              <a:ext cx="79208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椭圆 8"/>
          <p:cNvSpPr/>
          <p:nvPr/>
        </p:nvSpPr>
        <p:spPr bwMode="auto">
          <a:xfrm>
            <a:off x="3995936" y="5157192"/>
            <a:ext cx="2376264" cy="1224136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90688" y="122832"/>
            <a:ext cx="3312368" cy="792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求解路径：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26</a:t>
            </a:r>
          </a:p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8D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2R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1U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8L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58353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求解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628033" y="1772816"/>
            <a:ext cx="7993063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最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直接的求解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尝试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各种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不同的走步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棋子移动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直到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偶然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为止，这种尝试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本质上</a:t>
            </a:r>
            <a:r>
              <a:rPr lang="zh-CN" altLang="en-US" sz="2000" dirty="0">
                <a:latin typeface="+mn-ea"/>
                <a:ea typeface="+mn-ea"/>
              </a:rPr>
              <a:t>属于某种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试探搜索</a:t>
            </a:r>
            <a:r>
              <a:rPr lang="zh-CN" altLang="en-US" sz="2000" dirty="0">
                <a:latin typeface="+mn-ea"/>
                <a:ea typeface="+mn-ea"/>
              </a:rPr>
              <a:t>。（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路径搜索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</a:p>
          <a:p>
            <a:pPr algn="just" eaLnBrk="1" hangingPunct="1">
              <a:lnSpc>
                <a:spcPts val="3000"/>
              </a:lnSpc>
              <a:spcAft>
                <a:spcPts val="1200"/>
              </a:spcAft>
            </a:pPr>
            <a:r>
              <a:rPr lang="zh-CN" altLang="en-US" sz="2000" dirty="0">
                <a:latin typeface="+mn-ea"/>
                <a:ea typeface="+mn-ea"/>
              </a:rPr>
              <a:t>    即，</a:t>
            </a:r>
            <a:r>
              <a:rPr lang="zh-CN" altLang="en-US" sz="2000" u="sng" dirty="0">
                <a:latin typeface="+mn-ea"/>
                <a:ea typeface="+mn-ea"/>
              </a:rPr>
              <a:t>从初始棋局开始</a:t>
            </a:r>
            <a:r>
              <a:rPr lang="zh-CN" altLang="en-US" sz="2000" dirty="0">
                <a:latin typeface="+mn-ea"/>
                <a:ea typeface="+mn-ea"/>
              </a:rPr>
              <a:t>，试探着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每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一有效走步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>
                <a:latin typeface="+mn-ea"/>
                <a:ea typeface="+mn-ea"/>
              </a:rPr>
              <a:t>各种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新棋局</a:t>
            </a:r>
            <a:r>
              <a:rPr lang="zh-CN" altLang="en-US" sz="2000" dirty="0">
                <a:latin typeface="+mn-ea"/>
                <a:ea typeface="+mn-ea"/>
              </a:rPr>
              <a:t>，然后计算再走下一步得到的下一组棋局。如此继续，直到目标棋局为止。（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实质上</a:t>
            </a:r>
            <a:r>
              <a:rPr lang="zh-CN" altLang="en-US" sz="2000" dirty="0">
                <a:latin typeface="+mn-ea"/>
                <a:ea typeface="+mn-ea"/>
              </a:rPr>
              <a:t>就是</a:t>
            </a:r>
            <a:r>
              <a:rPr lang="zh-CN" altLang="en-US" sz="2000" u="sng" dirty="0">
                <a:latin typeface="+mn-ea"/>
                <a:ea typeface="+mn-ea"/>
              </a:rPr>
              <a:t>由初始状态</a:t>
            </a:r>
            <a:r>
              <a:rPr lang="zh-CN" altLang="en-US" sz="2000" dirty="0">
                <a:latin typeface="+mn-ea"/>
                <a:ea typeface="+mn-ea"/>
              </a:rPr>
              <a:t>，通过不同</a:t>
            </a:r>
            <a:r>
              <a:rPr lang="zh-CN" altLang="en-US" sz="2000" dirty="0" smtClean="0">
                <a:latin typeface="+mn-ea"/>
                <a:ea typeface="+mn-ea"/>
              </a:rPr>
              <a:t>棋子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节点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>
                <a:latin typeface="+mn-ea"/>
                <a:ea typeface="+mn-ea"/>
              </a:rPr>
              <a:t>移动，不断形成多种新的状态，</a:t>
            </a:r>
            <a:r>
              <a:rPr lang="zh-CN" altLang="en-US" sz="2000" dirty="0" smtClean="0">
                <a:latin typeface="+mn-ea"/>
                <a:ea typeface="+mn-ea"/>
              </a:rPr>
              <a:t>直至</a:t>
            </a:r>
            <a:r>
              <a:rPr lang="zh-CN" altLang="en-US" sz="2000" u="sng" dirty="0" smtClean="0">
                <a:latin typeface="+mn-ea"/>
                <a:ea typeface="+mn-ea"/>
              </a:rPr>
              <a:t>达到</a:t>
            </a:r>
            <a:r>
              <a:rPr lang="zh-CN" altLang="en-US" sz="2000" u="sng" dirty="0"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的过程） </a:t>
            </a:r>
          </a:p>
          <a:p>
            <a:pPr algn="just" eaLnBrk="1" hangingPunct="1">
              <a:lnSpc>
                <a:spcPts val="3000"/>
              </a:lnSpc>
              <a:spcAft>
                <a:spcPts val="600"/>
              </a:spcAft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dirty="0">
                <a:latin typeface="+mn-ea"/>
                <a:ea typeface="+mn-ea"/>
              </a:rPr>
              <a:t>由初始状态可达到的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各个状态所组成的空间</a:t>
            </a:r>
            <a:r>
              <a:rPr lang="zh-CN" altLang="en-US" sz="2000" dirty="0">
                <a:latin typeface="+mn-ea"/>
                <a:ea typeface="+mn-ea"/>
              </a:rPr>
              <a:t>，设想为</a:t>
            </a:r>
            <a:r>
              <a:rPr lang="zh-CN" altLang="en-US" sz="2000" u="sng" dirty="0">
                <a:latin typeface="+mn-ea"/>
                <a:ea typeface="+mn-ea"/>
              </a:rPr>
              <a:t>一幅由</a:t>
            </a:r>
            <a:r>
              <a:rPr lang="zh-CN" altLang="en-US" sz="2000" u="sng" dirty="0">
                <a:solidFill>
                  <a:srgbClr val="FF0000"/>
                </a:solidFill>
                <a:latin typeface="+mn-ea"/>
                <a:ea typeface="+mn-ea"/>
              </a:rPr>
              <a:t>各种状态对应节点</a:t>
            </a:r>
            <a:r>
              <a:rPr lang="zh-CN" altLang="en-US" sz="2000" u="sng" dirty="0">
                <a:latin typeface="+mn-ea"/>
                <a:ea typeface="+mn-ea"/>
              </a:rPr>
              <a:t>构成的</a:t>
            </a:r>
            <a:r>
              <a:rPr lang="zh-CN" altLang="en-US" sz="2000" u="sng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状态空间图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 eaLnBrk="1" hangingPunct="1">
              <a:lnSpc>
                <a:spcPts val="3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图中，每个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表示一个具体的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684213" y="1826528"/>
            <a:ext cx="7991475" cy="36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首先</a:t>
            </a:r>
            <a:r>
              <a:rPr lang="zh-CN" altLang="en-US" sz="2000" dirty="0">
                <a:latin typeface="+mn-ea"/>
                <a:ea typeface="+mn-ea"/>
              </a:rPr>
              <a:t>，将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适当的</a:t>
            </a:r>
            <a:r>
              <a:rPr lang="zh-CN" altLang="en-US" sz="2000" dirty="0">
                <a:latin typeface="+mn-ea"/>
                <a:ea typeface="+mn-ea"/>
              </a:rPr>
              <a:t>“</a:t>
            </a:r>
            <a:r>
              <a:rPr lang="zh-CN" altLang="en-US" sz="2000" dirty="0" smtClean="0">
                <a:latin typeface="+mn-ea"/>
                <a:ea typeface="+mn-ea"/>
              </a:rPr>
              <a:t>算符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操作符”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作用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于</a:t>
            </a:r>
            <a:r>
              <a:rPr lang="zh-CN" altLang="en-US" sz="2000" u="sng" dirty="0">
                <a:latin typeface="+mn-ea"/>
                <a:ea typeface="+mn-ea"/>
              </a:rPr>
              <a:t>初始状态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产生</a:t>
            </a:r>
            <a:r>
              <a:rPr lang="zh-CN" altLang="en-US" sz="2000" u="sng" dirty="0" smtClean="0">
                <a:latin typeface="+mn-ea"/>
                <a:ea typeface="+mn-ea"/>
              </a:rPr>
              <a:t>新状态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</a:p>
          <a:p>
            <a:pPr algn="just" eaLnBrk="1" hangingPunct="1">
              <a:lnSpc>
                <a:spcPts val="32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然后</a:t>
            </a:r>
            <a:r>
              <a:rPr lang="zh-CN" altLang="en-US" sz="2000" dirty="0">
                <a:latin typeface="+mn-ea"/>
                <a:ea typeface="+mn-ea"/>
              </a:rPr>
              <a:t>，再将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另一些</a:t>
            </a:r>
            <a:r>
              <a:rPr lang="zh-CN" altLang="en-US" sz="2000" dirty="0">
                <a:latin typeface="+mn-ea"/>
                <a:ea typeface="+mn-ea"/>
              </a:rPr>
              <a:t>适用算符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作用于</a:t>
            </a:r>
            <a:r>
              <a:rPr lang="zh-CN" altLang="en-US" sz="2000" dirty="0">
                <a:latin typeface="+mn-ea"/>
                <a:ea typeface="+mn-ea"/>
              </a:rPr>
              <a:t>这些</a:t>
            </a:r>
            <a:r>
              <a:rPr lang="zh-CN" altLang="en-US" sz="2000" u="sng" dirty="0" smtClean="0">
                <a:latin typeface="+mn-ea"/>
                <a:ea typeface="+mn-ea"/>
              </a:rPr>
              <a:t>新状态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</a:p>
          <a:p>
            <a:pPr algn="just"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继续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直到</a:t>
            </a:r>
            <a:r>
              <a:rPr lang="zh-CN" altLang="en-US" sz="2000" dirty="0" smtClean="0">
                <a:latin typeface="+mn-ea"/>
                <a:ea typeface="+mn-ea"/>
              </a:rPr>
              <a:t>产生</a:t>
            </a:r>
            <a:r>
              <a:rPr lang="zh-CN" altLang="en-US" sz="2000" u="sng" dirty="0"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为止。</a:t>
            </a:r>
          </a:p>
          <a:p>
            <a:pPr algn="just"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法</a:t>
            </a:r>
            <a:r>
              <a:rPr lang="zh-CN" altLang="en-US" sz="2000" dirty="0" smtClean="0">
                <a:latin typeface="+mn-ea"/>
                <a:ea typeface="+mn-ea"/>
              </a:rPr>
              <a:t>：从</a:t>
            </a:r>
            <a:r>
              <a:rPr lang="zh-CN" altLang="en-US" sz="2000" dirty="0">
                <a:latin typeface="+mn-ea"/>
                <a:ea typeface="+mn-ea"/>
              </a:rPr>
              <a:t>给定</a:t>
            </a:r>
            <a:r>
              <a:rPr lang="zh-CN" altLang="en-US" sz="2000" dirty="0" smtClean="0"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开始，</a:t>
            </a:r>
            <a:r>
              <a:rPr lang="zh-CN" altLang="en-US" sz="2000" dirty="0" smtClean="0">
                <a:latin typeface="+mn-ea"/>
                <a:ea typeface="+mn-ea"/>
              </a:rPr>
              <a:t>每次施加一</a:t>
            </a:r>
            <a:r>
              <a:rPr lang="zh-CN" altLang="en-US" sz="2000" dirty="0">
                <a:latin typeface="+mn-ea"/>
                <a:ea typeface="+mn-ea"/>
              </a:rPr>
              <a:t>个操作符，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递增的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algn="just"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建立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起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操作符的试验序列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直至达到</a:t>
            </a:r>
            <a:r>
              <a:rPr lang="zh-CN" altLang="en-US" sz="2000" dirty="0">
                <a:latin typeface="+mn-ea"/>
                <a:ea typeface="+mn-ea"/>
              </a:rPr>
              <a:t>目标状态为止。</a:t>
            </a:r>
          </a:p>
          <a:p>
            <a:pPr algn="just" eaLnBrk="1" hangingPunct="1">
              <a:lnSpc>
                <a:spcPts val="32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不过，</a:t>
            </a:r>
            <a:r>
              <a:rPr lang="zh-CN" altLang="en-US" sz="2000" dirty="0" smtClean="0">
                <a:latin typeface="+mn-ea"/>
                <a:ea typeface="+mn-ea"/>
              </a:rPr>
              <a:t>针对</a:t>
            </a:r>
            <a:r>
              <a:rPr lang="zh-CN" altLang="en-US" sz="2000" dirty="0">
                <a:latin typeface="+mn-ea"/>
                <a:ea typeface="+mn-ea"/>
              </a:rPr>
              <a:t>某些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优</a:t>
            </a:r>
            <a:r>
              <a:rPr lang="zh-CN" altLang="en-US" sz="2000" dirty="0" smtClean="0">
                <a:latin typeface="+mn-ea"/>
                <a:ea typeface="+mn-ea"/>
              </a:rPr>
              <a:t>问题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仅仅获得到达目标状态的</a:t>
            </a:r>
            <a:r>
              <a:rPr lang="zh-CN" altLang="en-US" sz="2000" dirty="0">
                <a:latin typeface="+mn-ea"/>
                <a:ea typeface="+mn-ea"/>
              </a:rPr>
              <a:t>任一路径是不够的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还必须找到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某个规则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en-US" sz="2000" dirty="0">
                <a:latin typeface="+mn-ea"/>
                <a:ea typeface="+mn-ea"/>
              </a:rPr>
              <a:t>实现的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最优化路径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（如：走步最少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58353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latin typeface="+mn-ea"/>
                <a:ea typeface="+mn-ea"/>
              </a:rPr>
              <a:t>算法步骤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51152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几</a:t>
            </a:r>
            <a:r>
              <a:rPr lang="zh-CN" altLang="en-US" sz="2800" dirty="0" smtClean="0">
                <a:latin typeface="+mn-ea"/>
                <a:ea typeface="+mn-ea"/>
              </a:rPr>
              <a:t>个术语</a:t>
            </a:r>
            <a:endParaRPr lang="zh-CN" altLang="en-US" sz="28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42624" y="1905794"/>
                <a:ext cx="7992888" cy="2846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新生成的棋局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当前状态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时间关系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的汇合。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：节点之间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000"/>
                  </a:lnSpc>
                  <a:spcAft>
                    <a:spcPts val="1200"/>
                  </a:spcAft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有向图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连接的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一对节点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指向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另一个节点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父辈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节点：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若某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指向节点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，节点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就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后裔节点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称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algn="just" eaLnBrk="1" hangingPunct="1">
                  <a:lnSpc>
                    <a:spcPts val="3200"/>
                  </a:lnSpc>
                </a:pP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               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624" y="1905794"/>
                <a:ext cx="7992888" cy="2846933"/>
              </a:xfrm>
              <a:prstGeom prst="rect">
                <a:avLst/>
              </a:prstGeom>
              <a:blipFill rotWithShape="0">
                <a:blip r:embed="rId2"/>
                <a:stretch>
                  <a:fillRect l="-2287" t="-4497" r="-991" b="-21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5940152" y="4719032"/>
            <a:ext cx="2453847" cy="1235640"/>
            <a:chOff x="5940152" y="4869160"/>
            <a:chExt cx="2453847" cy="123564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69160"/>
              <a:ext cx="437623" cy="123564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5301208"/>
              <a:ext cx="1440160" cy="42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4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1916832"/>
            <a:ext cx="7920880" cy="194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ts val="35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节点的序列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。若每个节点都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有一个后继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节点，此节点序列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路径长度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5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图的理解</a:t>
            </a:r>
            <a:r>
              <a:rPr lang="zh-CN" altLang="en-US" sz="2000" dirty="0" smtClean="0">
                <a:latin typeface="+mn-ea"/>
                <a:ea typeface="+mn-ea"/>
              </a:rPr>
              <a:t>：完整显示对于大型图</a:t>
            </a:r>
            <a:r>
              <a:rPr lang="zh-CN" altLang="en-US" sz="2000" dirty="0">
                <a:latin typeface="+mn-ea"/>
                <a:ea typeface="+mn-ea"/>
              </a:rPr>
              <a:t>是不切实际的</a:t>
            </a:r>
            <a:r>
              <a:rPr lang="zh-CN" altLang="en-US" sz="2000" dirty="0" smtClean="0">
                <a:latin typeface="+mn-ea"/>
                <a:ea typeface="+mn-ea"/>
              </a:rPr>
              <a:t>，对于</a:t>
            </a:r>
            <a:r>
              <a:rPr lang="zh-CN" altLang="en-US" sz="2000" dirty="0">
                <a:latin typeface="+mn-ea"/>
                <a:ea typeface="+mn-ea"/>
              </a:rPr>
              <a:t>具有</a:t>
            </a:r>
            <a:r>
              <a:rPr lang="zh-CN" altLang="en-US" sz="2000" dirty="0" smtClean="0">
                <a:latin typeface="+mn-ea"/>
                <a:ea typeface="+mn-ea"/>
              </a:rPr>
              <a:t>无限节点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indent="0" algn="just" eaLnBrk="1" hangingPunct="1">
              <a:lnSpc>
                <a:spcPts val="3500"/>
              </a:lnSpc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</a:t>
            </a:r>
            <a:r>
              <a:rPr lang="zh-CN" altLang="en-US" sz="2000" dirty="0" smtClean="0">
                <a:latin typeface="+mn-ea"/>
                <a:ea typeface="+mn-ea"/>
              </a:rPr>
              <a:t>集合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图也是</a:t>
            </a:r>
            <a:r>
              <a:rPr lang="zh-CN" altLang="en-US" sz="2000" dirty="0">
                <a:latin typeface="+mn-ea"/>
                <a:ea typeface="+mn-ea"/>
              </a:rPr>
              <a:t>不可能的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73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8976" y="1700808"/>
            <a:ext cx="7975472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just" eaLnBrk="1" hangingPunct="1">
              <a:lnSpc>
                <a:spcPct val="150000"/>
              </a:lnSpc>
            </a:pPr>
            <a:r>
              <a:rPr kumimoji="1"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问题表示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求解过程影响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较大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，通常希望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有较小的状态空间表示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十五数码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可规定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15×4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则。（针对每一个数码）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若采用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“上下左右移动空格”，则只需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。（针对空格）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  <a:buClr>
                <a:srgbClr val="C0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移动空格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种较好的表示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4"/>
          <p:cNvSpPr txBox="1">
            <a:spLocks noChangeArrowheads="1"/>
          </p:cNvSpPr>
          <p:nvPr/>
        </p:nvSpPr>
        <p:spPr bwMode="auto">
          <a:xfrm>
            <a:off x="684213" y="1861081"/>
            <a:ext cx="784822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400" dirty="0">
                <a:latin typeface="+mn-ea"/>
                <a:ea typeface="+mn-ea"/>
              </a:rPr>
              <a:t>综上所述</a:t>
            </a:r>
            <a:r>
              <a:rPr lang="zh-CN" altLang="en-US" sz="2400" dirty="0" smtClean="0">
                <a:latin typeface="+mn-ea"/>
                <a:ea typeface="+mn-ea"/>
              </a:rPr>
              <a:t>，完成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对某个问题的状态描述</a:t>
            </a:r>
            <a:r>
              <a:rPr lang="zh-CN" altLang="en-US" sz="2400" dirty="0">
                <a:latin typeface="+mn-ea"/>
                <a:ea typeface="+mn-ea"/>
              </a:rPr>
              <a:t>，须明确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  <a:ea typeface="+mn-ea"/>
              </a:rPr>
              <a:t>状态</a:t>
            </a:r>
            <a:r>
              <a:rPr lang="zh-CN" altLang="en-US" sz="2400" dirty="0">
                <a:latin typeface="+mn-ea"/>
                <a:ea typeface="+mn-ea"/>
              </a:rPr>
              <a:t>描述方式，特别是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初始状态</a:t>
            </a:r>
            <a:r>
              <a:rPr lang="zh-CN" altLang="en-US" sz="2400" dirty="0">
                <a:latin typeface="+mn-ea"/>
                <a:ea typeface="+mn-ea"/>
              </a:rPr>
              <a:t>描述；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操作符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400" dirty="0">
                <a:latin typeface="+mn-ea"/>
                <a:ea typeface="+mn-ea"/>
              </a:rPr>
              <a:t>及其对初始状态描述的作用；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>
                <a:latin typeface="+mn-ea"/>
                <a:ea typeface="+mn-ea"/>
              </a:rPr>
              <a:t>描述的特性。 </a:t>
            </a:r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84213" y="909638"/>
            <a:ext cx="10795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+mn-ea"/>
                <a:ea typeface="+mn-ea"/>
              </a:rPr>
              <a:t>结论：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52182"/>
            <a:ext cx="1152128" cy="111685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547739" y="3055312"/>
            <a:ext cx="2056709" cy="369332"/>
            <a:chOff x="6547739" y="3055312"/>
            <a:chExt cx="2056709" cy="369332"/>
          </a:xfrm>
        </p:grpSpPr>
        <p:sp>
          <p:nvSpPr>
            <p:cNvPr id="21" name="Text Box 4"/>
            <p:cNvSpPr txBox="1">
              <a:spLocks noChangeArrowheads="1"/>
            </p:cNvSpPr>
            <p:nvPr/>
          </p:nvSpPr>
          <p:spPr bwMode="auto">
            <a:xfrm>
              <a:off x="6993435" y="3055312"/>
              <a:ext cx="161101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latin typeface="+mn-ea"/>
                  <a:ea typeface="+mn-ea"/>
                </a:rPr>
                <a:t>(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移动规则</a:t>
              </a:r>
              <a:r>
                <a:rPr lang="en-US" altLang="zh-CN" sz="2400" dirty="0" smtClean="0">
                  <a:latin typeface="+mn-ea"/>
                  <a:ea typeface="+mn-ea"/>
                </a:rPr>
                <a:t>)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sp>
          <p:nvSpPr>
            <p:cNvPr id="19" name="左箭头 18"/>
            <p:cNvSpPr/>
            <p:nvPr/>
          </p:nvSpPr>
          <p:spPr bwMode="auto">
            <a:xfrm>
              <a:off x="6547739" y="3181618"/>
              <a:ext cx="432048" cy="144016"/>
            </a:xfrm>
            <a:prstGeom prst="lef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2618"/>
            <a:ext cx="1146147" cy="1072989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68144" y="452182"/>
            <a:ext cx="2394600" cy="1129313"/>
            <a:chOff x="5868144" y="452182"/>
            <a:chExt cx="2394600" cy="1129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7" y="452182"/>
              <a:ext cx="1098457" cy="112931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868144" y="452182"/>
              <a:ext cx="1152128" cy="1129313"/>
              <a:chOff x="5868144" y="452182"/>
              <a:chExt cx="1152128" cy="1129313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5868144" y="452182"/>
                <a:ext cx="1152128" cy="11293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 flipH="1">
                <a:off x="5868144" y="452182"/>
                <a:ext cx="1152128" cy="11168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44" name="组合 43"/>
          <p:cNvGrpSpPr/>
          <p:nvPr/>
        </p:nvGrpSpPr>
        <p:grpSpPr>
          <a:xfrm>
            <a:off x="4061964" y="3832618"/>
            <a:ext cx="2911251" cy="1180558"/>
            <a:chOff x="4061964" y="3832618"/>
            <a:chExt cx="2911251" cy="1180558"/>
          </a:xfrm>
        </p:grpSpPr>
        <p:grpSp>
          <p:nvGrpSpPr>
            <p:cNvPr id="41" name="组合 40"/>
            <p:cNvGrpSpPr/>
            <p:nvPr/>
          </p:nvGrpSpPr>
          <p:grpSpPr>
            <a:xfrm>
              <a:off x="4061964" y="3832618"/>
              <a:ext cx="1446140" cy="1180558"/>
              <a:chOff x="4061964" y="3832618"/>
              <a:chExt cx="1446140" cy="1180558"/>
            </a:xfrm>
          </p:grpSpPr>
          <p:cxnSp>
            <p:nvCxnSpPr>
              <p:cNvPr id="36" name="直接连接符 35"/>
              <p:cNvCxnSpPr/>
              <p:nvPr/>
            </p:nvCxnSpPr>
            <p:spPr bwMode="auto">
              <a:xfrm>
                <a:off x="4067944" y="3832618"/>
                <a:ext cx="1440160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/>
              <p:cNvCxnSpPr/>
              <p:nvPr/>
            </p:nvCxnSpPr>
            <p:spPr bwMode="auto">
              <a:xfrm flipH="1">
                <a:off x="4061964" y="3832618"/>
                <a:ext cx="1296143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" name="组合 42"/>
            <p:cNvGrpSpPr/>
            <p:nvPr/>
          </p:nvGrpSpPr>
          <p:grpSpPr>
            <a:xfrm>
              <a:off x="5478857" y="4160575"/>
              <a:ext cx="1494358" cy="369332"/>
              <a:chOff x="5478857" y="4160575"/>
              <a:chExt cx="1494358" cy="369332"/>
            </a:xfrm>
          </p:grpSpPr>
          <p:sp>
            <p:nvSpPr>
              <p:cNvPr id="42" name="右箭头 41"/>
              <p:cNvSpPr/>
              <p:nvPr/>
            </p:nvSpPr>
            <p:spPr bwMode="auto">
              <a:xfrm>
                <a:off x="5478857" y="4306471"/>
                <a:ext cx="360040" cy="140008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Text Box 4"/>
              <p:cNvSpPr txBox="1">
                <a:spLocks noChangeArrowheads="1"/>
              </p:cNvSpPr>
              <p:nvPr/>
            </p:nvSpPr>
            <p:spPr bwMode="auto">
              <a:xfrm>
                <a:off x="5912830" y="4160575"/>
                <a:ext cx="106038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更复杂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83196" y="838453"/>
            <a:ext cx="53289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+mn-ea"/>
                <a:ea typeface="+mn-ea"/>
              </a:rPr>
              <a:t>猴子和香蕉问题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2625" y="1744663"/>
            <a:ext cx="79930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房间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一只猴子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一个箱子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一束香蕉</a:t>
            </a:r>
            <a:r>
              <a:rPr lang="zh-CN" altLang="en-US" sz="2000" dirty="0">
                <a:latin typeface="+mn-ea"/>
                <a:ea typeface="+mn-ea"/>
              </a:rPr>
              <a:t>。香蕉挂在天花板下方，但猴子的高度不足以拿到</a:t>
            </a:r>
            <a:r>
              <a:rPr lang="zh-CN" altLang="en-US" sz="2000" dirty="0" smtClean="0">
                <a:latin typeface="+mn-ea"/>
                <a:ea typeface="+mn-ea"/>
              </a:rPr>
              <a:t>。猴子如何才能</a:t>
            </a:r>
            <a:r>
              <a:rPr lang="zh-CN" altLang="en-US" sz="2000" dirty="0">
                <a:latin typeface="+mn-ea"/>
                <a:ea typeface="+mn-ea"/>
              </a:rPr>
              <a:t>拿到香蕉</a:t>
            </a:r>
            <a:r>
              <a:rPr lang="en-US" altLang="zh-CN" sz="2000" dirty="0">
                <a:latin typeface="+mn-ea"/>
                <a:ea typeface="+mn-ea"/>
              </a:rPr>
              <a:t>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2483669" y="2852464"/>
            <a:ext cx="5976763" cy="31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4287" y="1942962"/>
            <a:ext cx="3239641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位于</a:t>
            </a: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物香蕉挂在</a:t>
            </a:r>
            <a:r>
              <a:rPr lang="en-US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处上方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，猴子想吃香蕉，但高度不够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处有可移动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若猴子站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即可拿到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，但箱子须移动到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制定行动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，使猴子拿到香蕉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3923928" y="2132831"/>
            <a:ext cx="4598987" cy="288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4213" y="908720"/>
            <a:ext cx="100746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latin typeface="+mn-ea"/>
                <a:ea typeface="+mn-ea"/>
              </a:rPr>
              <a:t>分析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35006" y="1844824"/>
            <a:ext cx="813727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</a:rPr>
              <a:t>人类智能活动，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本质</a:t>
            </a:r>
            <a:r>
              <a:rPr lang="zh-CN" altLang="en-US" b="1" dirty="0" smtClean="0">
                <a:latin typeface="+mn-ea"/>
              </a:rPr>
              <a:t>是</a:t>
            </a:r>
            <a:r>
              <a:rPr lang="zh-CN" altLang="en-US" b="1" dirty="0">
                <a:latin typeface="+mn-ea"/>
              </a:rPr>
              <a:t>一个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获取并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运用知识</a:t>
            </a:r>
            <a:r>
              <a:rPr lang="zh-CN" altLang="en-US" b="1" dirty="0">
                <a:latin typeface="+mn-ea"/>
              </a:rPr>
              <a:t>的</a:t>
            </a:r>
            <a:r>
              <a:rPr lang="zh-CN" altLang="en-US" b="1" dirty="0" smtClean="0">
                <a:latin typeface="+mn-ea"/>
              </a:rPr>
              <a:t>过程。</a:t>
            </a:r>
            <a:endParaRPr lang="en-US" altLang="zh-CN" b="1" dirty="0" smtClean="0"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+mn-ea"/>
              </a:rPr>
              <a:t>智能表现：</a:t>
            </a:r>
            <a:r>
              <a:rPr lang="zh-CN" altLang="en-US" dirty="0">
                <a:latin typeface="+mn-ea"/>
              </a:rPr>
              <a:t>知识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获取</a:t>
            </a:r>
            <a:r>
              <a:rPr lang="zh-CN" altLang="en-US" dirty="0">
                <a:latin typeface="+mn-ea"/>
              </a:rPr>
              <a:t>→知识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处理</a:t>
            </a:r>
            <a:r>
              <a:rPr lang="zh-CN" altLang="en-US" dirty="0">
                <a:latin typeface="+mn-ea"/>
              </a:rPr>
              <a:t>→知识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应用</a:t>
            </a:r>
            <a:endParaRPr lang="zh-CN" altLang="en-US" b="1" dirty="0"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知识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是一切智能行为的基础</a:t>
            </a:r>
            <a:r>
              <a:rPr lang="zh-CN" altLang="en-US" b="1" dirty="0">
                <a:latin typeface="+mn-ea"/>
              </a:rPr>
              <a:t>，要使</a:t>
            </a:r>
            <a:r>
              <a:rPr lang="zh-CN" altLang="en-US" b="1" dirty="0" smtClean="0">
                <a:latin typeface="+mn-ea"/>
              </a:rPr>
              <a:t>计算机具有智能，首先必须</a:t>
            </a:r>
            <a:r>
              <a:rPr lang="zh-CN" altLang="en-US" dirty="0">
                <a:latin typeface="+mn-ea"/>
              </a:rPr>
              <a:t>使其</a:t>
            </a:r>
            <a:r>
              <a:rPr lang="zh-CN" altLang="en-US" b="1" dirty="0" smtClean="0">
                <a:latin typeface="+mn-ea"/>
              </a:rPr>
              <a:t>拥有知识。</a:t>
            </a:r>
            <a:r>
              <a:rPr lang="zh-CN" altLang="en-US" dirty="0" smtClean="0">
                <a:latin typeface="Times New Roman" panose="02020603050405020304" pitchFamily="18" charset="0"/>
              </a:rPr>
              <a:t>不过，知识需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以适当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的模式表示出来</a:t>
            </a:r>
            <a:r>
              <a:rPr lang="zh-CN" altLang="en-US" dirty="0">
                <a:latin typeface="Times New Roman" panose="02020603050405020304" pitchFamily="18" charset="0"/>
              </a:rPr>
              <a:t>才能存储到计算机</a:t>
            </a:r>
            <a:r>
              <a:rPr lang="zh-CN" altLang="en-US" dirty="0" smtClean="0">
                <a:latin typeface="Times New Roman" panose="02020603050405020304" pitchFamily="18" charset="0"/>
              </a:rPr>
              <a:t>中。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83568" y="908720"/>
            <a:ext cx="381642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2.1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的概念与含义</a:t>
            </a:r>
          </a:p>
        </p:txBody>
      </p:sp>
    </p:spTree>
    <p:extLst>
      <p:ext uri="{BB962C8B-B14F-4D97-AF65-F5344CB8AC3E}">
        <p14:creationId xmlns:p14="http://schemas.microsoft.com/office/powerpoint/2010/main" val="25791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4213" y="1772816"/>
            <a:ext cx="7848227" cy="36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状态空间表示法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四元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=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 x, y, z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所在位置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：箱子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所在位置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：猴子是否在箱子上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）；</a:t>
            </a:r>
          </a:p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：当猴子摘到香蕉时取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；否则取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由此可得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0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11188" y="765175"/>
            <a:ext cx="266466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 smtClean="0">
                <a:latin typeface="+mn-ea"/>
                <a:ea typeface="+mn-ea"/>
              </a:rPr>
              <a:t>问题求解</a:t>
            </a:r>
            <a:r>
              <a:rPr lang="zh-CN" altLang="zh-CN" sz="2800" dirty="0" smtClean="0">
                <a:latin typeface="+mn-ea"/>
                <a:ea typeface="+mn-ea"/>
              </a:rPr>
              <a:t>过程</a:t>
            </a:r>
            <a:r>
              <a:rPr lang="zh-CN" altLang="en-US" sz="2800" dirty="0">
                <a:latin typeface="+mn-ea"/>
                <a:ea typeface="+mn-ea"/>
              </a:rPr>
              <a:t>：</a:t>
            </a:r>
            <a:endParaRPr lang="zh-CN" altLang="zh-CN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6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585065"/>
            <a:ext cx="7344171" cy="920371"/>
            <a:chOff x="899592" y="504068"/>
            <a:chExt cx="7344171" cy="8367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56917" y="1714523"/>
            <a:ext cx="7875523" cy="3416320"/>
            <a:chOff x="656917" y="1714523"/>
            <a:chExt cx="7875523" cy="341632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656917" y="1714523"/>
              <a:ext cx="7875523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可能出现的状态：</a:t>
              </a:r>
              <a:endPara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(a,b,0,0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  ←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初始状态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(c,c,1,1)  ←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5408800" y="2928712"/>
              <a:ext cx="0" cy="172819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185342" y="2677856"/>
            <a:ext cx="946498" cy="2249333"/>
            <a:chOff x="1924606" y="2677856"/>
            <a:chExt cx="946498" cy="224933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24606" y="2677856"/>
              <a:ext cx="946498" cy="531352"/>
              <a:chOff x="1924606" y="2677856"/>
              <a:chExt cx="946498" cy="531352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/>
            <p:cNvGrpSpPr/>
            <p:nvPr/>
          </p:nvGrpSpPr>
          <p:grpSpPr>
            <a:xfrm>
              <a:off x="1924606" y="3246527"/>
              <a:ext cx="946498" cy="531352"/>
              <a:chOff x="1924606" y="2677856"/>
              <a:chExt cx="946498" cy="531352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/>
            <p:cNvGrpSpPr/>
            <p:nvPr/>
          </p:nvGrpSpPr>
          <p:grpSpPr>
            <a:xfrm>
              <a:off x="1924606" y="3808680"/>
              <a:ext cx="946498" cy="531352"/>
              <a:chOff x="1924606" y="2677856"/>
              <a:chExt cx="946498" cy="531352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1924606" y="4395837"/>
              <a:ext cx="946498" cy="531352"/>
              <a:chOff x="1924606" y="2677856"/>
              <a:chExt cx="946498" cy="531352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656917" y="5148194"/>
            <a:ext cx="5067211" cy="646331"/>
            <a:chOff x="656917" y="5148194"/>
            <a:chExt cx="5067211" cy="646331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656917" y="5148194"/>
              <a:ext cx="247492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允许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的操作集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3177590" y="5148194"/>
              <a:ext cx="2546538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8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={f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f</a:t>
              </a:r>
              <a:r>
                <a:rPr lang="en-US" altLang="zh-CN" sz="2800" baseline="-3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en-US" altLang="zh-CN" sz="2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}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06081" y="173249"/>
            <a:ext cx="6460902" cy="475255"/>
            <a:chOff x="1406081" y="173249"/>
            <a:chExt cx="6460902" cy="475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4706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3235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11188" y="765175"/>
            <a:ext cx="3096716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)F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5095049"/>
            <a:ext cx="813752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各状态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，每个状态量变化就产生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一个新状态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，所有状态变化即为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5650" y="1660738"/>
            <a:ext cx="7848600" cy="1859146"/>
            <a:chOff x="755650" y="1660738"/>
            <a:chExt cx="7848600" cy="185914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5899273" y="1660738"/>
              <a:ext cx="25655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903029" y="2164794"/>
              <a:ext cx="25028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5876896" y="2596842"/>
              <a:ext cx="24979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5823298" y="3068960"/>
              <a:ext cx="25506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1" y="3693505"/>
            <a:ext cx="81404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的操作序列：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climbox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Step4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621572" y="972216"/>
            <a:ext cx="17606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状态空间图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21572" y="5651956"/>
            <a:ext cx="7983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climbbox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grasp}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49" y="1844824"/>
            <a:ext cx="5283964" cy="363890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725809" y="230802"/>
            <a:ext cx="5879176" cy="1249246"/>
            <a:chOff x="2725809" y="230802"/>
            <a:chExt cx="5879176" cy="124924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2725809" y="323274"/>
              <a:ext cx="1804299" cy="114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727320" y="230802"/>
              <a:ext cx="276998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(U)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猴子走到水平位置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27320" y="540701"/>
              <a:ext cx="3877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pushbox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(V)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</a:t>
              </a:r>
              <a:r>
                <a:rPr lang="zh-CN" altLang="en-US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箱子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推到水平位置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320" y="880664"/>
              <a:ext cx="230511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climbbox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猴子爬上箱顶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320" y="1203049"/>
              <a:ext cx="194604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猴子摘到香蕉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8379" y="1988840"/>
            <a:ext cx="4469685" cy="3316945"/>
            <a:chOff x="678379" y="1988840"/>
            <a:chExt cx="4469685" cy="3316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678379" y="1988840"/>
              <a:ext cx="4469685" cy="307777"/>
              <a:chOff x="678379" y="1988840"/>
              <a:chExt cx="4469685" cy="30777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8379" y="1988840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(a,b,0,0)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3" idx="3"/>
              </p:cNvCxnSpPr>
              <p:nvPr/>
            </p:nvCxnSpPr>
            <p:spPr bwMode="auto">
              <a:xfrm flipV="1">
                <a:off x="1902515" y="2142728"/>
                <a:ext cx="324554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678379" y="2693454"/>
              <a:ext cx="3821613" cy="307777"/>
              <a:chOff x="678379" y="2693454"/>
              <a:chExt cx="3821613" cy="30777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8379" y="2693454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(b,b,0,0)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/>
              <p:cNvCxnSpPr>
                <a:stCxn id="18" idx="3"/>
              </p:cNvCxnSpPr>
              <p:nvPr/>
            </p:nvCxnSpPr>
            <p:spPr bwMode="auto">
              <a:xfrm flipV="1">
                <a:off x="1902515" y="2847342"/>
                <a:ext cx="259747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/>
            <p:cNvGrpSpPr/>
            <p:nvPr/>
          </p:nvGrpSpPr>
          <p:grpSpPr>
            <a:xfrm>
              <a:off x="678379" y="3510388"/>
              <a:ext cx="2846910" cy="307777"/>
              <a:chOff x="678379" y="3510388"/>
              <a:chExt cx="2846910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8379" y="3510388"/>
                <a:ext cx="11521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箭头连接符 22"/>
              <p:cNvCxnSpPr>
                <a:stCxn id="22" idx="3"/>
              </p:cNvCxnSpPr>
              <p:nvPr/>
            </p:nvCxnSpPr>
            <p:spPr bwMode="auto">
              <a:xfrm flipV="1">
                <a:off x="1830507" y="3664276"/>
                <a:ext cx="169478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678379" y="4327942"/>
              <a:ext cx="2741493" cy="306536"/>
              <a:chOff x="678379" y="4327942"/>
              <a:chExt cx="2741493" cy="30653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8379" y="4327942"/>
                <a:ext cx="1224136" cy="30653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>
                <a:stCxn id="25" idx="3"/>
              </p:cNvCxnSpPr>
              <p:nvPr/>
            </p:nvCxnSpPr>
            <p:spPr bwMode="auto">
              <a:xfrm>
                <a:off x="1902515" y="4481210"/>
                <a:ext cx="151735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678379" y="4998008"/>
              <a:ext cx="2570470" cy="307777"/>
              <a:chOff x="678379" y="4998008"/>
              <a:chExt cx="2570470" cy="307777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78379" y="4998008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(c,c,1,1) </a:t>
                </a:r>
                <a:endParaRPr lang="zh-CN" altLang="en-US" sz="2000" dirty="0"/>
              </a:p>
            </p:txBody>
          </p:sp>
          <p:cxnSp>
            <p:nvCxnSpPr>
              <p:cNvPr id="30" name="直接箭头连接符 29"/>
              <p:cNvCxnSpPr>
                <a:stCxn id="29" idx="3"/>
              </p:cNvCxnSpPr>
              <p:nvPr/>
            </p:nvCxnSpPr>
            <p:spPr bwMode="auto">
              <a:xfrm flipV="1">
                <a:off x="1902515" y="5151896"/>
                <a:ext cx="1346334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1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21573" y="972216"/>
            <a:ext cx="1862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代码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部分</a:t>
            </a:r>
            <a:r>
              <a:rPr lang="en-US" altLang="zh-CN" sz="2400" dirty="0" smtClean="0">
                <a:latin typeface="+mn-ea"/>
                <a:ea typeface="+mn-ea"/>
              </a:rPr>
              <a:t>):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1573" y="1728105"/>
            <a:ext cx="7955978" cy="4392488"/>
            <a:chOff x="621573" y="1728105"/>
            <a:chExt cx="7955978" cy="43924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73" y="1728105"/>
              <a:ext cx="7577361" cy="439248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 bwMode="auto">
            <a:xfrm>
              <a:off x="6921367" y="5949280"/>
              <a:ext cx="165618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47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0588"/>
            <a:ext cx="3140075" cy="450850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猴子和香蕉问题演示：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1806"/>
            <a:chExt cx="4608" cy="2562"/>
          </a:xfrm>
        </p:grpSpPr>
        <p:pic>
          <p:nvPicPr>
            <p:cNvPr id="6" name="Picture 1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0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5"/>
            <p:cNvSpPr>
              <a:spLocks noChangeArrowheads="1"/>
            </p:cNvSpPr>
            <p:nvPr/>
          </p:nvSpPr>
          <p:spPr bwMode="auto">
            <a:xfrm>
              <a:off x="3744" y="336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1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072" y="206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976" y="192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766" y="330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490" y="234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026" y="3014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22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3600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720"/>
            <a:chExt cx="4608" cy="2562"/>
          </a:xfrm>
        </p:grpSpPr>
        <p:pic>
          <p:nvPicPr>
            <p:cNvPr id="16" name="Picture 2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72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3648" y="2274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8" name="Picture 2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2976" y="9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880" y="8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21" name="Picture 29" descr="猴子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514"/>
              <a:ext cx="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1670" y="221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94" y="125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930" y="1928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3888" y="1008"/>
            <a:chExt cx="4608" cy="2562"/>
          </a:xfrm>
        </p:grpSpPr>
        <p:pic>
          <p:nvPicPr>
            <p:cNvPr id="26" name="Picture 3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00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6864" y="256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28" name="Picture 3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174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6192" y="126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6096" y="112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1" name="Picture 3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" y="278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0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1536"/>
            <a:chExt cx="4608" cy="2562"/>
          </a:xfrm>
        </p:grpSpPr>
        <p:pic>
          <p:nvPicPr>
            <p:cNvPr id="33" name="Picture 41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3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42"/>
            <p:cNvSpPr>
              <a:spLocks noChangeArrowheads="1"/>
            </p:cNvSpPr>
            <p:nvPr/>
          </p:nvSpPr>
          <p:spPr bwMode="auto">
            <a:xfrm>
              <a:off x="3648" y="309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5" name="Picture 4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27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2976" y="179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auto">
            <a:xfrm>
              <a:off x="2880" y="165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8" name="Picture 46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312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518"/>
            <a:chExt cx="4608" cy="2562"/>
          </a:xfrm>
        </p:grpSpPr>
        <p:pic>
          <p:nvPicPr>
            <p:cNvPr id="40" name="Picture 48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1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>
              <a:off x="3696" y="307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2" name="Picture 5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25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3024" y="177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2928" y="163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45" name="Picture 53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29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54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12"/>
            <a:chExt cx="4608" cy="2562"/>
          </a:xfrm>
        </p:grpSpPr>
        <p:pic>
          <p:nvPicPr>
            <p:cNvPr id="47" name="Picture 55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8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0" name="Picture 58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68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59"/>
            <p:cNvSpPr>
              <a:spLocks noChangeArrowheads="1"/>
            </p:cNvSpPr>
            <p:nvPr/>
          </p:nvSpPr>
          <p:spPr bwMode="auto">
            <a:xfrm>
              <a:off x="3648" y="249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2880" y="10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Group 61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182"/>
            <a:chExt cx="4608" cy="2562"/>
          </a:xfrm>
        </p:grpSpPr>
        <p:pic>
          <p:nvPicPr>
            <p:cNvPr id="54" name="Picture 62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8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95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Line 64"/>
            <p:cNvSpPr>
              <a:spLocks noChangeShapeType="1"/>
            </p:cNvSpPr>
            <p:nvPr/>
          </p:nvSpPr>
          <p:spPr bwMode="auto">
            <a:xfrm>
              <a:off x="3024" y="147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95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utoShape 66"/>
            <p:cNvSpPr>
              <a:spLocks noChangeArrowheads="1"/>
            </p:cNvSpPr>
            <p:nvPr/>
          </p:nvSpPr>
          <p:spPr bwMode="auto">
            <a:xfrm>
              <a:off x="3072" y="276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Text Box 67"/>
            <p:cNvSpPr txBox="1">
              <a:spLocks noChangeArrowheads="1"/>
            </p:cNvSpPr>
            <p:nvPr/>
          </p:nvSpPr>
          <p:spPr bwMode="auto">
            <a:xfrm>
              <a:off x="2928" y="132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1" name="Picture 6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Line 71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4" name="Picture 72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430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73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74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" name="Group 75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8" name="Picture 76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1" name="Picture 7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920"/>
              <a:ext cx="52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AutoShape 80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 Box 81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24" y="990"/>
            <a:chExt cx="4608" cy="2562"/>
          </a:xfrm>
        </p:grpSpPr>
        <p:pic>
          <p:nvPicPr>
            <p:cNvPr id="75" name="Picture 83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9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2928" y="12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7" name="Picture 85" descr="猴子-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14"/>
              <a:ext cx="79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7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2832" y="11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8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42"/>
            <a:chExt cx="4608" cy="2562"/>
          </a:xfrm>
        </p:grpSpPr>
        <p:pic>
          <p:nvPicPr>
            <p:cNvPr id="81" name="Picture 8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4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976" y="123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2880" y="108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84" name="Picture 92" descr="香蕉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872"/>
              <a:ext cx="972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93"/>
          <p:cNvGrpSpPr>
            <a:grpSpLocks/>
          </p:cNvGrpSpPr>
          <p:nvPr/>
        </p:nvGrpSpPr>
        <p:grpSpPr bwMode="auto">
          <a:xfrm>
            <a:off x="684213" y="1882775"/>
            <a:ext cx="7848600" cy="4067175"/>
            <a:chOff x="624" y="1440"/>
            <a:chExt cx="4608" cy="2562"/>
          </a:xfrm>
        </p:grpSpPr>
        <p:grpSp>
          <p:nvGrpSpPr>
            <p:cNvPr id="86" name="Group 94"/>
            <p:cNvGrpSpPr>
              <a:grpSpLocks/>
            </p:cNvGrpSpPr>
            <p:nvPr/>
          </p:nvGrpSpPr>
          <p:grpSpPr bwMode="auto">
            <a:xfrm>
              <a:off x="624" y="1440"/>
              <a:ext cx="4608" cy="2562"/>
              <a:chOff x="672" y="942"/>
              <a:chExt cx="4608" cy="2562"/>
            </a:xfrm>
          </p:grpSpPr>
          <p:pic>
            <p:nvPicPr>
              <p:cNvPr id="89" name="Picture 95" descr="图框（1）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942"/>
                <a:ext cx="4608" cy="2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Line 96"/>
              <p:cNvSpPr>
                <a:spLocks noChangeShapeType="1"/>
              </p:cNvSpPr>
              <p:nvPr/>
            </p:nvSpPr>
            <p:spPr bwMode="auto">
              <a:xfrm>
                <a:off x="2976" y="123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97"/>
              <p:cNvSpPr txBox="1">
                <a:spLocks noChangeArrowheads="1"/>
              </p:cNvSpPr>
              <p:nvPr/>
            </p:nvSpPr>
            <p:spPr bwMode="auto">
              <a:xfrm>
                <a:off x="2880" y="108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400" b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92" name="Picture 98" descr="香蕉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872"/>
                <a:ext cx="972" cy="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2976" y="1920"/>
              <a:ext cx="1056" cy="432"/>
            </a:xfrm>
            <a:prstGeom prst="wedgeEllipseCallout">
              <a:avLst>
                <a:gd name="adj1" fmla="val -55398"/>
                <a:gd name="adj2" fmla="val 74537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0"/>
            <p:cNvSpPr txBox="1">
              <a:spLocks noChangeArrowheads="1"/>
            </p:cNvSpPr>
            <p:nvPr/>
          </p:nvSpPr>
          <p:spPr bwMode="auto">
            <a:xfrm>
              <a:off x="3110" y="2016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FFFF99"/>
                  </a:solidFill>
                  <a:latin typeface="Times New Roman" panose="02020603050405020304" pitchFamily="18" charset="0"/>
                </a:rPr>
                <a:t>Ha!Ha!</a:t>
              </a:r>
              <a:endParaRPr kumimoji="1" lang="en-US" altLang="zh-CN" sz="2400" b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836712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8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问题归约</a:t>
            </a:r>
            <a:r>
              <a:rPr lang="zh-CN" altLang="zh-CN" sz="2800" kern="1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2624" y="1812601"/>
            <a:ext cx="7889816" cy="4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zh-CN" sz="2400" dirty="0" smtClean="0">
                <a:latin typeface="+mn-ea"/>
                <a:ea typeface="+mn-ea"/>
              </a:rPr>
              <a:t>另一种</a:t>
            </a:r>
            <a:r>
              <a:rPr lang="zh-CN" altLang="en-US" sz="2400" dirty="0" smtClean="0">
                <a:latin typeface="+mn-ea"/>
                <a:ea typeface="+mn-ea"/>
              </a:rPr>
              <a:t>基于</a:t>
            </a:r>
            <a:r>
              <a:rPr lang="zh-CN" altLang="zh-CN" sz="2400" dirty="0" smtClean="0">
                <a:latin typeface="+mn-ea"/>
                <a:ea typeface="+mn-ea"/>
              </a:rPr>
              <a:t>“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zh-CN" sz="2400" dirty="0" smtClean="0">
                <a:latin typeface="+mn-ea"/>
                <a:ea typeface="+mn-ea"/>
              </a:rPr>
              <a:t>”</a:t>
            </a:r>
            <a:r>
              <a:rPr lang="zh-CN" altLang="zh-CN" sz="2400" dirty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latin typeface="+mn-ea"/>
                <a:ea typeface="+mn-ea"/>
              </a:rPr>
              <a:t>问题</a:t>
            </a:r>
            <a:r>
              <a:rPr lang="zh-CN" altLang="en-US" sz="2400" dirty="0">
                <a:latin typeface="+mn-ea"/>
                <a:ea typeface="+mn-ea"/>
              </a:rPr>
              <a:t>表示</a:t>
            </a:r>
            <a:r>
              <a:rPr lang="zh-CN" altLang="zh-CN" sz="2400" dirty="0" smtClean="0">
                <a:latin typeface="+mn-ea"/>
                <a:ea typeface="+mn-ea"/>
              </a:rPr>
              <a:t>与</a:t>
            </a:r>
            <a:r>
              <a:rPr lang="zh-CN" altLang="zh-CN" sz="2400" dirty="0">
                <a:latin typeface="+mn-ea"/>
                <a:ea typeface="+mn-ea"/>
              </a:rPr>
              <a:t>求解方法</a:t>
            </a:r>
            <a:r>
              <a:rPr lang="zh-CN" altLang="zh-CN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2" name="线形标注 2(带强调线) 1"/>
          <p:cNvSpPr/>
          <p:nvPr/>
        </p:nvSpPr>
        <p:spPr bwMode="auto">
          <a:xfrm flipH="1">
            <a:off x="5508104" y="3837520"/>
            <a:ext cx="2110453" cy="699360"/>
          </a:xfrm>
          <a:prstGeom prst="accentCallout2">
            <a:avLst>
              <a:gd name="adj1" fmla="val 18750"/>
              <a:gd name="adj2" fmla="val -2918"/>
              <a:gd name="adj3" fmla="val 18750"/>
              <a:gd name="adj4" fmla="val -16667"/>
              <a:gd name="adj5" fmla="val -90452"/>
              <a:gd name="adj6" fmla="val -16896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不能再分解或变换，</a:t>
            </a:r>
            <a:endParaRPr lang="en-US" altLang="zh-CN" sz="20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直接可解的子问题。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7429" y="2348880"/>
            <a:ext cx="7992888" cy="3288840"/>
            <a:chOff x="647429" y="2348880"/>
            <a:chExt cx="7992888" cy="3288840"/>
          </a:xfrm>
        </p:grpSpPr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837520"/>
              <a:ext cx="4316712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647429" y="2348880"/>
              <a:ext cx="7992888" cy="11804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zh-CN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基本</a:t>
              </a:r>
              <a:r>
                <a:rPr lang="zh-CN" altLang="zh-CN" sz="2400" dirty="0">
                  <a:solidFill>
                    <a:srgbClr val="FF0000"/>
                  </a:solidFill>
                  <a:latin typeface="+mn-ea"/>
                  <a:ea typeface="+mn-ea"/>
                </a:rPr>
                <a:t>思想</a:t>
              </a:r>
              <a:r>
                <a:rPr lang="zh-CN" altLang="zh-CN" sz="2400" dirty="0">
                  <a:latin typeface="+mn-ea"/>
                  <a:ea typeface="+mn-ea"/>
                </a:rPr>
                <a:t>：已知</a:t>
              </a:r>
              <a:r>
                <a:rPr lang="zh-CN" altLang="zh-CN" sz="2400" dirty="0" smtClean="0">
                  <a:latin typeface="+mn-ea"/>
                  <a:ea typeface="+mn-ea"/>
                </a:rPr>
                <a:t>问题描述</a:t>
              </a:r>
              <a:r>
                <a:rPr lang="zh-CN" altLang="zh-CN" sz="2400" dirty="0">
                  <a:latin typeface="+mn-ea"/>
                  <a:ea typeface="+mn-ea"/>
                </a:rPr>
                <a:t>，通过一系列</a:t>
              </a:r>
              <a:r>
                <a:rPr lang="zh-CN" altLang="zh-CN" sz="2400" dirty="0" smtClean="0">
                  <a:latin typeface="+mn-ea"/>
                  <a:ea typeface="+mn-ea"/>
                </a:rPr>
                <a:t>变换</a:t>
              </a:r>
              <a:r>
                <a:rPr lang="zh-CN" altLang="en-US" sz="2400" dirty="0">
                  <a:latin typeface="+mn-ea"/>
                  <a:ea typeface="+mn-ea"/>
                </a:rPr>
                <a:t>，</a:t>
              </a:r>
              <a:r>
                <a:rPr lang="zh-CN" altLang="en-US" sz="2400" dirty="0" smtClean="0">
                  <a:latin typeface="+mn-ea"/>
                  <a:ea typeface="+mn-ea"/>
                </a:rPr>
                <a:t>将</a:t>
              </a:r>
              <a:r>
                <a:rPr lang="zh-CN" altLang="zh-CN" sz="2400" dirty="0" smtClean="0">
                  <a:latin typeface="+mn-ea"/>
                  <a:ea typeface="+mn-ea"/>
                </a:rPr>
                <a:t>问题变</a:t>
              </a:r>
              <a:r>
                <a:rPr lang="zh-CN" altLang="en-US" sz="2400" dirty="0" smtClean="0">
                  <a:latin typeface="+mn-ea"/>
                  <a:ea typeface="+mn-ea"/>
                </a:rPr>
                <a:t>换</a:t>
              </a:r>
              <a:r>
                <a:rPr lang="zh-CN" altLang="zh-CN" sz="2400" dirty="0" smtClean="0">
                  <a:latin typeface="+mn-ea"/>
                  <a:ea typeface="+mn-ea"/>
                </a:rPr>
                <a:t>为</a:t>
              </a:r>
              <a:r>
                <a:rPr lang="zh-CN" altLang="zh-CN" sz="2400" dirty="0">
                  <a:latin typeface="+mn-ea"/>
                  <a:ea typeface="+mn-ea"/>
                </a:rPr>
                <a:t>一</a:t>
              </a:r>
              <a:r>
                <a:rPr lang="zh-CN" altLang="zh-CN" sz="2400" dirty="0" smtClean="0">
                  <a:latin typeface="+mn-ea"/>
                  <a:ea typeface="+mn-ea"/>
                </a:rPr>
                <a:t>个</a:t>
              </a:r>
              <a:r>
                <a:rPr lang="zh-CN" altLang="zh-CN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子</a:t>
              </a:r>
              <a:r>
                <a:rPr lang="zh-CN" altLang="zh-CN" sz="2400" dirty="0">
                  <a:solidFill>
                    <a:srgbClr val="0000FF"/>
                  </a:solidFill>
                  <a:latin typeface="+mn-ea"/>
                  <a:ea typeface="+mn-ea"/>
                </a:rPr>
                <a:t>问题集合</a:t>
              </a:r>
              <a:r>
                <a:rPr lang="zh-CN" altLang="zh-CN" sz="2400" dirty="0" smtClean="0">
                  <a:latin typeface="+mn-ea"/>
                  <a:ea typeface="+mn-ea"/>
                </a:rPr>
                <a:t>，</a:t>
              </a:r>
              <a:r>
                <a:rPr lang="zh-CN" altLang="zh-CN" sz="2400" u="sng" dirty="0" smtClean="0">
                  <a:latin typeface="+mn-ea"/>
                  <a:ea typeface="+mn-ea"/>
                </a:rPr>
                <a:t>这些</a:t>
              </a:r>
              <a:r>
                <a:rPr lang="zh-CN" altLang="zh-CN" sz="2400" u="sng" dirty="0">
                  <a:latin typeface="+mn-ea"/>
                  <a:ea typeface="+mn-ea"/>
                </a:rPr>
                <a:t>子问题的</a:t>
              </a:r>
              <a:r>
                <a:rPr lang="zh-CN" altLang="zh-CN" sz="2400" u="sng" dirty="0" smtClean="0">
                  <a:latin typeface="+mn-ea"/>
                  <a:ea typeface="+mn-ea"/>
                </a:rPr>
                <a:t>解</a:t>
              </a:r>
              <a:r>
                <a:rPr lang="zh-CN" altLang="zh-CN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可直接得到</a:t>
              </a:r>
              <a:r>
                <a:rPr lang="en-US" altLang="zh-CN" sz="2400" dirty="0" smtClean="0">
                  <a:latin typeface="+mn-ea"/>
                  <a:ea typeface="+mn-ea"/>
                </a:rPr>
                <a:t>(</a:t>
              </a:r>
              <a:r>
                <a:rPr lang="zh-CN" altLang="zh-CN" sz="2400" dirty="0" smtClean="0">
                  <a:latin typeface="+mn-ea"/>
                  <a:ea typeface="+mn-ea"/>
                </a:rPr>
                <a:t>本原问题</a:t>
              </a:r>
              <a:r>
                <a:rPr lang="en-US" altLang="zh-CN" sz="2400" dirty="0" smtClean="0">
                  <a:latin typeface="+mn-ea"/>
                  <a:ea typeface="+mn-ea"/>
                </a:rPr>
                <a:t>)</a:t>
              </a:r>
              <a:r>
                <a:rPr lang="zh-CN" altLang="zh-CN" sz="2400" dirty="0" smtClean="0">
                  <a:latin typeface="+mn-ea"/>
                  <a:ea typeface="+mn-ea"/>
                </a:rPr>
                <a:t>，从而</a:t>
              </a:r>
              <a:r>
                <a:rPr lang="zh-CN" altLang="en-US" sz="2400" dirty="0" smtClean="0">
                  <a:latin typeface="+mn-ea"/>
                  <a:ea typeface="+mn-ea"/>
                </a:rPr>
                <a:t>使原始</a:t>
              </a:r>
              <a:r>
                <a:rPr lang="zh-CN" altLang="zh-CN" sz="2400" dirty="0" smtClean="0">
                  <a:latin typeface="+mn-ea"/>
                  <a:ea typeface="+mn-ea"/>
                </a:rPr>
                <a:t>问题</a:t>
              </a:r>
              <a:r>
                <a:rPr lang="zh-CN" altLang="en-US" sz="2400" dirty="0" smtClean="0">
                  <a:latin typeface="+mn-ea"/>
                  <a:ea typeface="+mn-ea"/>
                </a:rPr>
                <a:t>得到解决</a:t>
              </a:r>
              <a:r>
                <a:rPr lang="zh-CN" altLang="zh-CN" sz="2400" dirty="0" smtClean="0">
                  <a:latin typeface="+mn-ea"/>
                  <a:ea typeface="+mn-ea"/>
                </a:rPr>
                <a:t>。</a:t>
              </a:r>
              <a:endParaRPr lang="zh-CN" altLang="zh-CN" sz="2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6152" y="1749438"/>
            <a:ext cx="7776864" cy="1897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元组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S,F,G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个初始问题描述</a:t>
            </a: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套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变换为子问题的操作符</a:t>
            </a: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一套本原问题描述</a:t>
            </a: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971436"/>
            <a:ext cx="35283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问题归约表示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360" y="3829977"/>
            <a:ext cx="8021096" cy="1423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问题归约的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实质</a:t>
            </a:r>
            <a:endParaRPr lang="en-US" altLang="zh-CN" sz="24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7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从目标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解决的问题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出发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逆向推理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，建立子问题及子问题的子问题，直到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归约为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本原问题集合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80728"/>
            <a:ext cx="68407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、问题归约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举例</a:t>
            </a: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梵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塔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汉诺塔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问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题（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Hanoi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4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560" y="1835532"/>
            <a:ext cx="8280920" cy="2025516"/>
            <a:chOff x="611560" y="1835532"/>
            <a:chExt cx="7992888" cy="2025516"/>
          </a:xfrm>
        </p:grpSpPr>
        <p:sp>
          <p:nvSpPr>
            <p:cNvPr id="6" name="矩形 5"/>
            <p:cNvSpPr/>
            <p:nvPr/>
          </p:nvSpPr>
          <p:spPr>
            <a:xfrm>
              <a:off x="611560" y="1835532"/>
              <a:ext cx="7992888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问题：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柱</a:t>
              </a:r>
              <a:r>
                <a: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移到</a:t>
              </a:r>
              <a:r>
                <a: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移动一个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盘子</a:t>
              </a:r>
              <a:r>
                <a:rPr lang="zh-CN" altLang="en-US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400" dirty="0" smtClean="0">
                  <a:latin typeface="+mn-ea"/>
                  <a:ea typeface="+mn-ea"/>
                  <a:cs typeface="Times New Roman" panose="02020603050405020304" pitchFamily="18" charset="0"/>
                </a:rPr>
                <a:t>大盘</a:t>
              </a:r>
              <a:r>
                <a:rPr lang="zh-CN" altLang="zh-CN" sz="2400" dirty="0">
                  <a:latin typeface="+mn-ea"/>
                  <a:ea typeface="+mn-ea"/>
                  <a:cs typeface="Times New Roman" panose="02020603050405020304" pitchFamily="18" charset="0"/>
                </a:rPr>
                <a:t>在下小盘在上。</a:t>
              </a:r>
            </a:p>
          </p:txBody>
        </p:sp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492896"/>
              <a:ext cx="5616624" cy="136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/>
          <p:cNvSpPr/>
          <p:nvPr/>
        </p:nvSpPr>
        <p:spPr>
          <a:xfrm>
            <a:off x="611560" y="4005064"/>
            <a:ext cx="799288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可归约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下列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个子问题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56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476672"/>
            <a:ext cx="52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cs typeface="Times New Roman" panose="02020603050405020304" pitchFamily="18" charset="0"/>
              </a:rPr>
              <a:t>移动圆盘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cs typeface="Times New Roman" panose="02020603050405020304" pitchFamily="18" charset="0"/>
              </a:rPr>
              <a:t>至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2(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借柱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3) </a:t>
            </a:r>
            <a:endParaRPr lang="en-US" altLang="zh-C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96752"/>
            <a:ext cx="4180666" cy="127351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1520" y="2400853"/>
            <a:ext cx="38164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cs typeface="Times New Roman" panose="02020603050405020304" pitchFamily="18" charset="0"/>
              </a:rPr>
              <a:t>移动圆盘</a:t>
            </a:r>
            <a:r>
              <a:rPr lang="en-US" altLang="zh-CN" sz="2400" b="1" dirty="0"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cs typeface="Times New Roman" panose="02020603050405020304" pitchFamily="18" charset="0"/>
              </a:rPr>
              <a:t>至</a:t>
            </a:r>
            <a:r>
              <a:rPr lang="zh-CN" altLang="en-US" sz="2400" b="1" dirty="0" smtClean="0">
                <a:cs typeface="Times New Roman" panose="02020603050405020304" pitchFamily="18" charset="0"/>
              </a:rPr>
              <a:t>柱</a:t>
            </a:r>
            <a:r>
              <a:rPr lang="en-US" altLang="zh-CN" sz="2400" b="1" dirty="0" smtClean="0"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82" y="2818541"/>
            <a:ext cx="4184560" cy="1284011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51520" y="4292308"/>
            <a:ext cx="52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子问题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移动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圆盘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至柱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3(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借柱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1) 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82" y="4929951"/>
            <a:ext cx="4184560" cy="1327891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 bwMode="auto">
          <a:xfrm>
            <a:off x="6372200" y="1556792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6372200" y="3183323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336350" y="5229200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56272" y="932248"/>
            <a:ext cx="136815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、知识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296" y="1772816"/>
            <a:ext cx="817480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b="1" dirty="0" smtClean="0"/>
              <a:t>长期生活实践与科学研究中，积累的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认识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经验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b="1" dirty="0" smtClean="0"/>
              <a:t>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dirty="0"/>
              <a:t>将</a:t>
            </a:r>
            <a:r>
              <a:rPr lang="zh-CN" altLang="en-US" sz="2000" b="1" dirty="0" smtClean="0"/>
              <a:t>有关信息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关联</a:t>
            </a:r>
            <a:r>
              <a:rPr lang="zh-CN" altLang="en-US" sz="2000" b="1" dirty="0" smtClean="0"/>
              <a:t>在一起，所形成的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信息结构</a:t>
            </a:r>
            <a:r>
              <a:rPr lang="zh-CN" altLang="en-US" sz="2000" b="1" dirty="0" smtClean="0"/>
              <a:t>。</a:t>
            </a:r>
            <a:r>
              <a:rPr lang="zh-CN" altLang="en-US" sz="2000" dirty="0" smtClean="0"/>
              <a:t>（数据结构）</a:t>
            </a:r>
            <a:endParaRPr lang="zh-CN" altLang="en-US" sz="2000" b="1" dirty="0" smtClean="0"/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sz="2000" b="1" dirty="0" smtClean="0"/>
              <a:t>反映客观世界中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事物之间的关系</a:t>
            </a:r>
            <a:r>
              <a:rPr lang="zh-CN" altLang="en-US" sz="2000" b="1" dirty="0" smtClean="0"/>
              <a:t>。（不同关系形成不同知识）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824624" y="3373399"/>
            <a:ext cx="4635808" cy="936104"/>
          </a:xfrm>
          <a:prstGeom prst="accentCallout2">
            <a:avLst>
              <a:gd name="adj1" fmla="val 9375"/>
              <a:gd name="adj2" fmla="val -1407"/>
              <a:gd name="adj3" fmla="val 9375"/>
              <a:gd name="adj4" fmla="val -3463"/>
              <a:gd name="adj5" fmla="val -75938"/>
              <a:gd name="adj6" fmla="val -23456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信息关联形式：“如果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，则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那么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en-US" altLang="zh-CN" sz="2000" b="1" dirty="0" smtClean="0">
                <a:latin typeface="+mn-ea"/>
                <a:ea typeface="+mn-ea"/>
              </a:rPr>
              <a:t>”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lang="zh-CN" altLang="en-US" sz="2000" b="1" dirty="0" smtClean="0">
                <a:latin typeface="+mn-ea"/>
                <a:ea typeface="+mn-ea"/>
              </a:rPr>
              <a:t>大雁南</a:t>
            </a:r>
            <a:r>
              <a:rPr lang="zh-CN" altLang="en-US" sz="2000" b="1" dirty="0">
                <a:latin typeface="+mn-ea"/>
                <a:ea typeface="+mn-ea"/>
              </a:rPr>
              <a:t>飞，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则</a:t>
            </a:r>
            <a:r>
              <a:rPr lang="zh-CN" altLang="en-US" sz="2000" b="1" dirty="0" smtClean="0">
                <a:latin typeface="+mn-ea"/>
                <a:ea typeface="+mn-ea"/>
              </a:rPr>
              <a:t>冬天</a:t>
            </a:r>
            <a:r>
              <a:rPr lang="zh-CN" altLang="en-US" sz="2000" dirty="0">
                <a:latin typeface="+mn-ea"/>
                <a:ea typeface="+mn-ea"/>
              </a:rPr>
              <a:t>即将</a:t>
            </a:r>
            <a:r>
              <a:rPr lang="zh-CN" altLang="en-US" sz="2000" b="1" dirty="0" smtClean="0">
                <a:latin typeface="+mn-ea"/>
                <a:ea typeface="+mn-ea"/>
              </a:rPr>
              <a:t>来临。</a:t>
            </a:r>
            <a:endParaRPr lang="zh-CN" altLang="en-US" sz="2000" b="1" dirty="0"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2160" y="5143544"/>
            <a:ext cx="25612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（条件</a:t>
            </a:r>
            <a:r>
              <a:rPr lang="en-US" altLang="zh-CN" sz="2000" dirty="0" smtClean="0">
                <a:latin typeface="+mn-ea"/>
                <a:ea typeface="+mn-ea"/>
              </a:rPr>
              <a:t>-</a:t>
            </a:r>
            <a:r>
              <a:rPr lang="zh-CN" altLang="en-US" sz="2000" dirty="0" smtClean="0">
                <a:latin typeface="+mn-ea"/>
                <a:ea typeface="+mn-ea"/>
              </a:rPr>
              <a:t>结论）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4" name="线形标注 2(带强调线) 13"/>
          <p:cNvSpPr/>
          <p:nvPr/>
        </p:nvSpPr>
        <p:spPr bwMode="auto">
          <a:xfrm>
            <a:off x="1475656" y="4647442"/>
            <a:ext cx="4608512" cy="941798"/>
          </a:xfrm>
          <a:prstGeom prst="accentCallout2">
            <a:avLst>
              <a:gd name="adj1" fmla="val 18750"/>
              <a:gd name="adj2" fmla="val -804"/>
              <a:gd name="adj3" fmla="val 18750"/>
              <a:gd name="adj4" fmla="val -5503"/>
              <a:gd name="adj5" fmla="val -157036"/>
              <a:gd name="adj6" fmla="val -53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雪</a:t>
            </a:r>
            <a:r>
              <a:rPr lang="zh-CN" altLang="en-US" sz="2000" dirty="0"/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白色</a:t>
            </a:r>
            <a:r>
              <a:rPr lang="zh-CN" altLang="en-US" sz="2000" dirty="0"/>
              <a:t>的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头痛且流涕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可能患</a:t>
            </a:r>
            <a:r>
              <a:rPr lang="zh-CN" altLang="en-US" sz="2000" dirty="0"/>
              <a:t>了</a:t>
            </a:r>
            <a:r>
              <a:rPr lang="zh-CN" altLang="en-US" sz="2000" dirty="0">
                <a:solidFill>
                  <a:srgbClr val="FF0000"/>
                </a:solidFill>
              </a:rPr>
              <a:t>感冒</a:t>
            </a:r>
            <a:r>
              <a:rPr lang="zh-CN" altLang="en-US" sz="2000" dirty="0"/>
              <a:t>。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397516" y="4677112"/>
            <a:ext cx="104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95737" y="260648"/>
            <a:ext cx="6480720" cy="1017775"/>
            <a:chOff x="2195737" y="260648"/>
            <a:chExt cx="6480720" cy="1017775"/>
          </a:xfrm>
        </p:grpSpPr>
        <p:sp>
          <p:nvSpPr>
            <p:cNvPr id="2" name="矩形 1"/>
            <p:cNvSpPr/>
            <p:nvPr/>
          </p:nvSpPr>
          <p:spPr>
            <a:xfrm>
              <a:off x="2195737" y="260648"/>
              <a:ext cx="648072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秋风起兮白云飞，草木黄落兮雁南归。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两汉，刘彻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秋风辞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95737" y="600800"/>
              <a:ext cx="612067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木落雁南度，北风江上寒。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唐，孟浩然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早寒江上有怀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4876931" y="923191"/>
              <a:ext cx="216024" cy="3552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</a:rPr>
                <a:t>┇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83568" y="980728"/>
            <a:ext cx="3240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归约过程（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个圆盘）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48872" cy="3456384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323528" y="1772816"/>
            <a:ext cx="8568952" cy="3204356"/>
            <a:chOff x="323528" y="1772816"/>
            <a:chExt cx="8568952" cy="3204356"/>
          </a:xfrm>
        </p:grpSpPr>
        <p:sp>
          <p:nvSpPr>
            <p:cNvPr id="2" name="矩形 1"/>
            <p:cNvSpPr/>
            <p:nvPr/>
          </p:nvSpPr>
          <p:spPr bwMode="auto">
            <a:xfrm>
              <a:off x="1717153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40471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87625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384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3528" y="46171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72200" y="45875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166936" y="149470"/>
            <a:ext cx="3315344" cy="5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+mn-ea"/>
              </a:rPr>
              <a:t>汉诺塔问题归约</a:t>
            </a:r>
            <a:r>
              <a:rPr lang="zh-CN" altLang="en-US" sz="2800" b="1" dirty="0" smtClean="0">
                <a:solidFill>
                  <a:schemeClr val="tx2"/>
                </a:solidFill>
                <a:latin typeface="+mn-ea"/>
              </a:rPr>
              <a:t>图</a:t>
            </a:r>
            <a:r>
              <a:rPr lang="en-US" altLang="zh-CN" sz="2800" b="1" dirty="0" smtClean="0">
                <a:solidFill>
                  <a:schemeClr val="tx2"/>
                </a:solidFill>
                <a:latin typeface="+mn-ea"/>
              </a:rPr>
              <a:t>:</a:t>
            </a:r>
            <a:endParaRPr lang="zh-CN" altLang="en-US" sz="28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6" y="2492896"/>
            <a:ext cx="7548360" cy="42849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63888" y="253323"/>
            <a:ext cx="5184576" cy="1087445"/>
            <a:chOff x="3563888" y="253323"/>
            <a:chExt cx="5184576" cy="1087445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3563888" y="253323"/>
              <a:ext cx="51845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563889" y="639807"/>
              <a:ext cx="31683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563888" y="1026292"/>
              <a:ext cx="5184576" cy="314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将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63" y="1479087"/>
            <a:ext cx="8640989" cy="1528824"/>
            <a:chOff x="70963" y="1479087"/>
            <a:chExt cx="8640989" cy="152882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63" y="1479087"/>
              <a:ext cx="4248501" cy="764641"/>
              <a:chOff x="70963" y="1407079"/>
              <a:chExt cx="4248501" cy="764641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559423"/>
                <a:ext cx="3923928" cy="612297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 bwMode="auto">
              <a:xfrm>
                <a:off x="70963" y="1407079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518248" y="1491484"/>
              <a:ext cx="4193704" cy="752244"/>
              <a:chOff x="4518248" y="1419476"/>
              <a:chExt cx="4193704" cy="752244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6016" y="1559423"/>
                <a:ext cx="3995936" cy="612297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 bwMode="auto">
              <a:xfrm>
                <a:off x="4518248" y="1419476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③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9167" y="2348881"/>
              <a:ext cx="2970665" cy="659030"/>
              <a:chOff x="102815" y="2996952"/>
              <a:chExt cx="3029025" cy="802593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02815" y="2996952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122262"/>
                <a:ext cx="2664296" cy="6772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145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684213" y="836613"/>
            <a:ext cx="309569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、与</a:t>
            </a: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638" y="1803731"/>
            <a:ext cx="8020818" cy="130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知识表示，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有不同的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知识模型。</a:t>
            </a:r>
            <a:endParaRPr lang="en-US" altLang="zh-CN" sz="24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控制论中“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”、“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”方法，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对知识模型</a:t>
            </a:r>
            <a:r>
              <a:rPr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endParaRPr lang="en-US" altLang="zh-CN" sz="2400" u="sng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defRPr/>
            </a:pPr>
            <a:r>
              <a:rPr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和简化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，可更明确、简洁的表达知识，易于问题求解。</a:t>
            </a: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53" y="3273025"/>
            <a:ext cx="4397771" cy="267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762429" y="3919409"/>
            <a:ext cx="594661" cy="1418619"/>
            <a:chOff x="7762429" y="3919409"/>
            <a:chExt cx="594661" cy="1418619"/>
          </a:xfrm>
        </p:grpSpPr>
        <p:sp>
          <p:nvSpPr>
            <p:cNvPr id="2" name="椭圆 1"/>
            <p:cNvSpPr/>
            <p:nvPr/>
          </p:nvSpPr>
          <p:spPr bwMode="auto">
            <a:xfrm>
              <a:off x="7781026" y="3919409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7762429" y="4937044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638" y="1790083"/>
            <a:ext cx="8020050" cy="174406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1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或图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是一种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超图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，通常为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树图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的形式，也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，基于求解问题时的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两种思维方法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分解、变换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100"/>
              </a:lnSpc>
              <a:defRPr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复杂大问题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简单子问题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若所有子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问题都可解决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100"/>
              </a:lnSpc>
              <a:defRPr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问题即解决，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这是“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”的逻辑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与树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4579" name="图片 6" descr="E:\教学\人工智能\pic\与树问题分解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3645024"/>
            <a:ext cx="43926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0" name="组合 3"/>
          <p:cNvGrpSpPr>
            <a:grpSpLocks/>
          </p:cNvGrpSpPr>
          <p:nvPr/>
        </p:nvGrpSpPr>
        <p:grpSpPr bwMode="auto">
          <a:xfrm>
            <a:off x="5364163" y="180975"/>
            <a:ext cx="3163887" cy="1376363"/>
            <a:chOff x="5364089" y="180897"/>
            <a:chExt cx="3163441" cy="1376441"/>
          </a:xfrm>
        </p:grpSpPr>
        <p:pic>
          <p:nvPicPr>
            <p:cNvPr id="24581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9" y="189186"/>
              <a:ext cx="936104" cy="12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89" y="180897"/>
              <a:ext cx="1690141" cy="1376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655638" y="1844675"/>
            <a:ext cx="8020050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3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较难问题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等效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较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等价变换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几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个容易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的子问题，其中</a:t>
            </a:r>
            <a:r>
              <a:rPr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任何</a:t>
            </a:r>
            <a:r>
              <a:rPr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问题解决了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，也就解决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原有的难问题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，这是“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”的逻辑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en-US" altLang="zh-CN" sz="2000" b="0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560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3357563"/>
            <a:ext cx="44958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23765" y="903894"/>
            <a:ext cx="1951161" cy="45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与或图表示：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2121895" y="5048349"/>
            <a:ext cx="96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n-ea"/>
              </a:rPr>
              <a:t>与或图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5266"/>
            <a:ext cx="3267190" cy="2123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5976" y="2048607"/>
            <a:ext cx="4370053" cy="3829807"/>
            <a:chOff x="4355976" y="2048607"/>
            <a:chExt cx="4370053" cy="3829807"/>
          </a:xfrm>
        </p:grpSpPr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5652120" y="5481539"/>
              <a:ext cx="2801181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n-ea"/>
                </a:rPr>
                <a:t>子问题替代集合结构图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048607"/>
              <a:ext cx="3793989" cy="3195996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4355976" y="2996952"/>
              <a:ext cx="864096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9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83568" y="980728"/>
            <a:ext cx="2304256" cy="4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术语：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28800"/>
            <a:ext cx="5976664" cy="45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/>
        </p:nvSpPr>
        <p:spPr bwMode="gray">
          <a:xfrm>
            <a:off x="683568" y="908720"/>
            <a:ext cx="2880320" cy="45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与或图的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</a:rPr>
              <a:t>构成规则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gray">
          <a:xfrm>
            <a:off x="683568" y="1772816"/>
            <a:ext cx="453650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图中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，起始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节点对应于原始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节点，称为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，它没有后继节点。</a:t>
            </a:r>
          </a:p>
          <a:p>
            <a:pPr marL="3429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控制符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于问题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的每种可能情况，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都将问题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个子问题集合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；有向弧线自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指向后继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所求得的子问题集合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91305"/>
            <a:ext cx="3384375" cy="31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83569" y="1772816"/>
            <a:ext cx="792088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与或图搜索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sz="2000" b="1" dirty="0">
                <a:latin typeface="+mn-ea"/>
              </a:rPr>
              <a:t>目的在于表明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起始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节点有解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可解节点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终叶节点</a:t>
            </a:r>
            <a:r>
              <a:rPr lang="zh-CN" altLang="en-US" sz="2000" b="1" dirty="0">
                <a:latin typeface="+mn-ea"/>
              </a:rPr>
              <a:t>是可解节点（对应于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本原问题</a:t>
            </a:r>
            <a:r>
              <a:rPr lang="zh-CN" altLang="en-US" sz="2000" b="1" dirty="0">
                <a:latin typeface="+mn-ea"/>
              </a:rPr>
              <a:t>）。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，只</a:t>
            </a:r>
            <a:r>
              <a:rPr lang="zh-CN" altLang="en-US" sz="2000" dirty="0">
                <a:latin typeface="+mn-ea"/>
              </a:rPr>
              <a:t>需</a:t>
            </a:r>
            <a:r>
              <a:rPr lang="zh-CN" altLang="en-US" sz="2000" b="1" dirty="0" smtClean="0">
                <a:latin typeface="+mn-ea"/>
              </a:rPr>
              <a:t>当</a:t>
            </a:r>
            <a:r>
              <a:rPr lang="zh-CN" altLang="en-US" sz="2000" b="1" dirty="0">
                <a:latin typeface="+mn-ea"/>
              </a:rPr>
              <a:t>其后继</a:t>
            </a:r>
            <a:r>
              <a:rPr lang="zh-CN" altLang="en-US" sz="2000" b="1" dirty="0" smtClean="0">
                <a:latin typeface="+mn-ea"/>
              </a:rPr>
              <a:t>节点中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个可解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节点即可解。</a:t>
            </a:r>
            <a:endParaRPr lang="zh-CN" altLang="en-US" sz="2000" b="1" dirty="0"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，则要求其</a:t>
            </a:r>
            <a:r>
              <a:rPr lang="zh-CN" altLang="en-US" sz="2000" b="1" dirty="0">
                <a:latin typeface="+mn-ea"/>
              </a:rPr>
              <a:t>后继节点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全部可解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此非终叶节点</a:t>
            </a:r>
            <a:r>
              <a:rPr lang="zh-CN" altLang="en-US" sz="2000" b="1" dirty="0" smtClean="0">
                <a:latin typeface="+mn-ea"/>
              </a:rPr>
              <a:t>才可解。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8640"/>
            <a:ext cx="1426672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00808"/>
            <a:ext cx="79928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不可解节点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没有后裔的非终叶节点</a:t>
            </a:r>
            <a:r>
              <a:rPr lang="zh-CN" altLang="en-US" sz="2000" b="1" dirty="0">
                <a:latin typeface="+mn-ea"/>
              </a:rPr>
              <a:t>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不可解</a:t>
            </a:r>
            <a:r>
              <a:rPr lang="zh-CN" altLang="en-US" sz="2000" b="1" dirty="0">
                <a:latin typeface="+mn-ea"/>
              </a:rPr>
              <a:t>节点。 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，当</a:t>
            </a:r>
            <a:r>
              <a:rPr lang="zh-CN" altLang="en-US" sz="2000" b="1" dirty="0">
                <a:latin typeface="+mn-ea"/>
              </a:rPr>
              <a:t>其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全部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后裔都不可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解时</a:t>
            </a:r>
            <a:r>
              <a:rPr lang="zh-CN" altLang="en-US" sz="2000" b="1" dirty="0">
                <a:latin typeface="+mn-ea"/>
              </a:rPr>
              <a:t>，此非终叶节点才是不可解的。 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，当</a:t>
            </a:r>
            <a:r>
              <a:rPr lang="zh-CN" altLang="en-US" sz="2000" b="1" dirty="0">
                <a:latin typeface="+mn-ea"/>
              </a:rPr>
              <a:t>其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后裔至少有一个为不可解时</a:t>
            </a:r>
            <a:r>
              <a:rPr lang="zh-CN" altLang="en-US" sz="2000" b="1" dirty="0">
                <a:latin typeface="+mn-ea"/>
              </a:rPr>
              <a:t>，此非终叶节点才是不可解的。</a:t>
            </a: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tx2"/>
                </a:solidFill>
                <a:latin typeface="+mn-ea"/>
              </a:rPr>
              <a:t>解树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构成</a:t>
            </a:r>
            <a:r>
              <a:rPr lang="zh-CN" altLang="en-US" sz="2000" b="1" dirty="0">
                <a:latin typeface="+mn-ea"/>
              </a:rPr>
              <a:t>，并且由这些可解</a:t>
            </a:r>
            <a:r>
              <a:rPr lang="zh-CN" altLang="en-US" sz="2000" b="1" dirty="0" smtClean="0">
                <a:latin typeface="+mn-ea"/>
              </a:rPr>
              <a:t>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推出</a:t>
            </a:r>
            <a:r>
              <a:rPr lang="zh-CN" altLang="en-US" sz="2000" b="1" dirty="0">
                <a:latin typeface="+mn-ea"/>
              </a:rPr>
              <a:t>初始节点为可解节点的子</a:t>
            </a:r>
            <a:r>
              <a:rPr lang="zh-CN" altLang="en-US" sz="2000" b="1" dirty="0" smtClean="0">
                <a:latin typeface="+mn-ea"/>
              </a:rPr>
              <a:t>树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根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，称为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解树</a:t>
            </a:r>
            <a:r>
              <a:rPr lang="zh-CN" altLang="en-US" sz="2000" b="1" dirty="0">
                <a:latin typeface="+mn-ea"/>
              </a:rPr>
              <a:t>。</a:t>
            </a: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</a:rPr>
              <a:t>解树中一定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包含初始节点</a:t>
            </a:r>
            <a:r>
              <a:rPr lang="zh-CN" altLang="en-US" sz="2000" b="1" dirty="0">
                <a:latin typeface="+mn-ea"/>
              </a:rPr>
              <a:t>，它对应于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原始问题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5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timgsa.baidu.com/timg?image&amp;quality=80&amp;size=b9999_10000&amp;sec=1557691236935&amp;di=8e6644962c697498db139c564a50b2aa&amp;imgtype=0&amp;src=http%3A%2F%2Fmmbiz.qpic.cn%2Fmmbiz_jpg%2FoxIqO19UQSQ0XzuGgYrfvP6CclF2R1Vb1xBicTiaGYkePZNO9GK8TPOq12e6LXiaib6JmEicNpN2qtmQwlWgYCz24Zw%2F640%3Fwx_fmt%3D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13" y="188640"/>
            <a:ext cx="142043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timgsa.baidu.com/timg?image&amp;quality=80&amp;size=b9999_10000&amp;sec=1557691278950&amp;di=28a96c49566d022d5721b965f34d77f3&amp;imgtype=0&amp;src=http%3A%2F%2F5b0988e595225.cdn.sohucs.com%2Fimages%2F20180326%2F0cf7857d671448d788dd1ef967d7caac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77" y="188640"/>
            <a:ext cx="142043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https://timgsa.baidu.com/timg?image&amp;quality=80&amp;size=b9999_10000&amp;sec=1557691342187&amp;di=9a8443df62ebc3ae6e6ff94120311613&amp;imgtype=0&amp;src=http%3A%2F%2Fwww.0759home.com%2FBBS%2FUploadFile%2F2013-5%2F20135289922374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40" y="188641"/>
            <a:ext cx="142043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https://timgsa.baidu.com/timg?image&amp;quality=80&amp;size=b9999_10000&amp;sec=1558286184&amp;di=5035a92d904a5426b8adc4a4484abccd&amp;imgtype=jpg&amp;er=1&amp;src=http%3A%2F%2Fwww.spcsc.sh.cn%2Fimages%2Fthumbnailimg%2Fmonth_1812%2F2018120712535171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772816"/>
            <a:ext cx="7001254" cy="42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38856" y="908720"/>
            <a:ext cx="19715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高空抛物应用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 bwMode="auto">
          <a:xfrm rot="5400000">
            <a:off x="6048164" y="2672916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 rot="5400000">
            <a:off x="3243101" y="2168860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 rot="5400000">
            <a:off x="2879812" y="2744924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 rot="5400000">
            <a:off x="5041676" y="2240868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 rot="5400000">
            <a:off x="4860032" y="2888940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 rot="5400000">
            <a:off x="5328084" y="3537012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 rot="5400000">
            <a:off x="2807804" y="3564861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 rot="5400000">
            <a:off x="4436558" y="3538119"/>
            <a:ext cx="144016" cy="7200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7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684213" y="1856482"/>
            <a:ext cx="7920235" cy="337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状态空间法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四元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S=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x, y, z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：猴子所处的水平位置；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：箱子所在水平位置；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：猴子是否在箱子上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不是取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）；</a:t>
            </a: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：猴子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摘到香蕉时取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；否则取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由此可得：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1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矩形 1"/>
          <p:cNvSpPr>
            <a:spLocks noChangeArrowheads="1"/>
          </p:cNvSpPr>
          <p:nvPr/>
        </p:nvSpPr>
        <p:spPr bwMode="auto">
          <a:xfrm>
            <a:off x="684213" y="965162"/>
            <a:ext cx="15835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6917" y="433737"/>
            <a:ext cx="46085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或图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猴子和香蕉问题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00" y="18864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4213" y="1714523"/>
            <a:ext cx="8064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可能出现的状态：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(b,b,0,0)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(c,c,0,0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允许的操作集：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F={f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525539" y="2588904"/>
            <a:ext cx="822325" cy="2274888"/>
            <a:chOff x="2093918" y="2616106"/>
            <a:chExt cx="821898" cy="2274659"/>
          </a:xfrm>
        </p:grpSpPr>
        <p:grpSp>
          <p:nvGrpSpPr>
            <p:cNvPr id="29702" name="组合 11"/>
            <p:cNvGrpSpPr>
              <a:grpSpLocks/>
            </p:cNvGrpSpPr>
            <p:nvPr/>
          </p:nvGrpSpPr>
          <p:grpSpPr bwMode="auto">
            <a:xfrm>
              <a:off x="2093918" y="2616106"/>
              <a:ext cx="821898" cy="524862"/>
              <a:chOff x="2093918" y="2616106"/>
              <a:chExt cx="821898" cy="524862"/>
            </a:xfrm>
          </p:grpSpPr>
          <p:cxnSp>
            <p:nvCxnSpPr>
              <p:cNvPr id="29715" name="直接连接符 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6" name="直接连接符 9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7" name="矩形 10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3" name="组合 12"/>
            <p:cNvGrpSpPr>
              <a:grpSpLocks/>
            </p:cNvGrpSpPr>
            <p:nvPr/>
          </p:nvGrpSpPr>
          <p:grpSpPr bwMode="auto">
            <a:xfrm>
              <a:off x="2093918" y="3201302"/>
              <a:ext cx="821898" cy="524862"/>
              <a:chOff x="2093918" y="2616106"/>
              <a:chExt cx="821898" cy="524862"/>
            </a:xfrm>
          </p:grpSpPr>
          <p:cxnSp>
            <p:nvCxnSpPr>
              <p:cNvPr id="29712" name="直接连接符 13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3" name="直接连接符 14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4" name="矩形 15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组合 16"/>
            <p:cNvGrpSpPr>
              <a:grpSpLocks/>
            </p:cNvGrpSpPr>
            <p:nvPr/>
          </p:nvGrpSpPr>
          <p:grpSpPr bwMode="auto">
            <a:xfrm>
              <a:off x="2093918" y="3769033"/>
              <a:ext cx="821898" cy="524862"/>
              <a:chOff x="2093918" y="2616106"/>
              <a:chExt cx="821898" cy="524862"/>
            </a:xfrm>
          </p:grpSpPr>
          <p:cxnSp>
            <p:nvCxnSpPr>
              <p:cNvPr id="29709" name="直接连接符 1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0" name="直接连接符 18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1" name="矩形 19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5" name="组合 20"/>
            <p:cNvGrpSpPr>
              <a:grpSpLocks/>
            </p:cNvGrpSpPr>
            <p:nvPr/>
          </p:nvGrpSpPr>
          <p:grpSpPr bwMode="auto">
            <a:xfrm>
              <a:off x="2093918" y="4365903"/>
              <a:ext cx="821898" cy="524862"/>
              <a:chOff x="2093918" y="2616106"/>
              <a:chExt cx="821898" cy="524862"/>
            </a:xfrm>
          </p:grpSpPr>
          <p:cxnSp>
            <p:nvCxnSpPr>
              <p:cNvPr id="29706" name="直接连接符 21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07" name="直接连接符 22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08" name="矩形 23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 bwMode="auto">
          <a:xfrm>
            <a:off x="5867400" y="2987698"/>
            <a:ext cx="0" cy="15970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611188" y="765175"/>
            <a:ext cx="26654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78845" y="4070102"/>
            <a:ext cx="8069619" cy="13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，各状态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独立操作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因此，原问题变换为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个新问题。而新问题又可分为子问题、子子问题。这一过程</a:t>
            </a:r>
            <a:r>
              <a:rPr lang="en-US" altLang="zh-CN" sz="2000" b="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或图表示。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0725" name="组合 10"/>
          <p:cNvGrpSpPr>
            <a:grpSpLocks/>
          </p:cNvGrpSpPr>
          <p:nvPr/>
        </p:nvGrpSpPr>
        <p:grpSpPr bwMode="auto">
          <a:xfrm>
            <a:off x="755650" y="1728018"/>
            <a:ext cx="7848600" cy="2205038"/>
            <a:chOff x="755650" y="1673225"/>
            <a:chExt cx="7848600" cy="2205732"/>
          </a:xfrm>
        </p:grpSpPr>
        <p:sp>
          <p:nvSpPr>
            <p:cNvPr id="30726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7" name="矩形 5"/>
            <p:cNvSpPr>
              <a:spLocks noChangeArrowheads="1"/>
            </p:cNvSpPr>
            <p:nvPr/>
          </p:nvSpPr>
          <p:spPr bwMode="auto">
            <a:xfrm>
              <a:off x="5899273" y="1709623"/>
              <a:ext cx="2565511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30728" name="矩形 6"/>
            <p:cNvSpPr>
              <a:spLocks noChangeArrowheads="1"/>
            </p:cNvSpPr>
            <p:nvPr/>
          </p:nvSpPr>
          <p:spPr bwMode="auto">
            <a:xfrm>
              <a:off x="5903029" y="2226930"/>
              <a:ext cx="2502865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9" name="矩形 8"/>
            <p:cNvSpPr>
              <a:spLocks noChangeArrowheads="1"/>
            </p:cNvSpPr>
            <p:nvPr/>
          </p:nvSpPr>
          <p:spPr bwMode="auto">
            <a:xfrm>
              <a:off x="5876896" y="2762050"/>
              <a:ext cx="249792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30730" name="矩形 9"/>
            <p:cNvSpPr>
              <a:spLocks noChangeArrowheads="1"/>
            </p:cNvSpPr>
            <p:nvPr/>
          </p:nvSpPr>
          <p:spPr bwMode="auto">
            <a:xfrm>
              <a:off x="5823298" y="3307050"/>
              <a:ext cx="255069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683196" y="909881"/>
            <a:ext cx="15125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+mn-ea"/>
                <a:ea typeface="+mn-ea"/>
              </a:rPr>
              <a:t>与</a:t>
            </a:r>
            <a:r>
              <a:rPr lang="en-US" altLang="zh-CN" sz="2800" dirty="0">
                <a:latin typeface="+mn-ea"/>
                <a:ea typeface="+mn-ea"/>
              </a:rPr>
              <a:t>/</a:t>
            </a:r>
            <a:r>
              <a:rPr lang="zh-CN" altLang="en-US" sz="2800" dirty="0">
                <a:latin typeface="+mn-ea"/>
                <a:ea typeface="+mn-ea"/>
              </a:rPr>
              <a:t>或图：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910"/>
            <a:ext cx="1715865" cy="1382453"/>
          </a:xfrm>
          <a:prstGeom prst="rect">
            <a:avLst/>
          </a:prstGeom>
        </p:spPr>
      </p:pic>
      <p:graphicFrame>
        <p:nvGraphicFramePr>
          <p:cNvPr id="317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90395"/>
              </p:ext>
            </p:extLst>
          </p:nvPr>
        </p:nvGraphicFramePr>
        <p:xfrm>
          <a:off x="684213" y="1844675"/>
          <a:ext cx="7835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Visio" r:id="rId4" imgW="5304739" imgH="3018739" progId="Visio.Drawing.11">
                  <p:embed/>
                </p:oleObj>
              </mc:Choice>
              <mc:Fallback>
                <p:oleObj name="Visio" r:id="rId4" imgW="5304739" imgH="301873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7835900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661988" y="836712"/>
            <a:ext cx="266422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</a:rPr>
              <a:t>4</a:t>
            </a:r>
            <a:r>
              <a:rPr lang="zh-CN" altLang="en-US" sz="2800" dirty="0" smtClean="0">
                <a:latin typeface="+mn-ea"/>
                <a:ea typeface="+mn-ea"/>
              </a:rPr>
              <a:t>、产生式系统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1988" y="1824038"/>
            <a:ext cx="8014468" cy="369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形式语言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语法</a:t>
            </a:r>
            <a:r>
              <a:rPr lang="zh-CN" altLang="en-US" sz="2000" dirty="0">
                <a:latin typeface="+mn-ea"/>
              </a:rPr>
              <a:t>，是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+mn-ea"/>
              </a:rPr>
              <a:t>中应用最多的</a:t>
            </a:r>
            <a:r>
              <a:rPr lang="zh-CN" altLang="en-US" sz="2000" dirty="0" smtClean="0">
                <a:latin typeface="+mn-ea"/>
              </a:rPr>
              <a:t>知识表示方法</a:t>
            </a:r>
            <a:r>
              <a:rPr lang="zh-CN" altLang="en-US" sz="2000" dirty="0">
                <a:latin typeface="+mn-ea"/>
              </a:rPr>
              <a:t>之一。</a:t>
            </a: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描述</a:t>
            </a:r>
            <a:r>
              <a:rPr lang="zh-CN" altLang="en-US" sz="2000" u="sng" dirty="0">
                <a:latin typeface="+mn-ea"/>
              </a:rPr>
              <a:t>若干个</a:t>
            </a:r>
            <a:r>
              <a:rPr lang="zh-CN" altLang="en-US" sz="2000" u="sng" dirty="0" smtClean="0">
                <a:latin typeface="+mn-ea"/>
              </a:rPr>
              <a:t>不同</a:t>
            </a:r>
            <a:r>
              <a:rPr lang="zh-CN" altLang="en-US" sz="2000" dirty="0" smtClean="0">
                <a:latin typeface="+mn-ea"/>
              </a:rPr>
              <a:t>，但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个“基本概念”为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基础</a:t>
            </a:r>
            <a:r>
              <a:rPr lang="zh-CN" altLang="en-US" sz="2000" dirty="0">
                <a:latin typeface="+mn-ea"/>
              </a:rPr>
              <a:t>的系统</a:t>
            </a:r>
            <a:r>
              <a:rPr lang="zh-CN" altLang="en-US" sz="2000" dirty="0" smtClean="0">
                <a:latin typeface="+mn-ea"/>
              </a:rPr>
              <a:t>。这个</a:t>
            </a:r>
            <a:r>
              <a:rPr lang="zh-CN" altLang="en-US" sz="2000" dirty="0">
                <a:latin typeface="+mn-ea"/>
              </a:rPr>
              <a:t>基本</a:t>
            </a:r>
            <a:r>
              <a:rPr lang="zh-CN" altLang="en-US" sz="2000" dirty="0" smtClean="0">
                <a:latin typeface="+mn-ea"/>
              </a:rPr>
              <a:t>概念就是“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产生式规则</a:t>
            </a:r>
            <a:r>
              <a:rPr lang="zh-CN" altLang="en-US" sz="2000" dirty="0" smtClean="0">
                <a:latin typeface="+mn-ea"/>
              </a:rPr>
              <a:t>”或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产生式的“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”对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分为两部分</a:t>
            </a: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事实：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真实现象，表示静态知识。（如事物、事件及相互间关系）</a:t>
            </a: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产生式规则：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推理过程、行为。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</a:rPr>
              <a:t>如动作、变换等，并建立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识库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                          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来存储规则）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   因此，产生式系统也称为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基于规则的系统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83568" y="1772816"/>
            <a:ext cx="7992888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Shortliffe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研制的的诊断感染性疾病的专家系统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MYCIN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式：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IF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某微生物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的染色斑是革兰氏阴性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	 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此微生物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的形状呈杆状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病人是中间宿主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THEN   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该微生物是绿脓杆菌，置信度为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CF=0.6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表示知识的强度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1"/>
          <p:cNvSpPr txBox="1">
            <a:spLocks noChangeArrowheads="1"/>
          </p:cNvSpPr>
          <p:nvPr/>
        </p:nvSpPr>
        <p:spPr bwMode="auto">
          <a:xfrm>
            <a:off x="663292" y="962615"/>
            <a:ext cx="23749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661988" y="1805227"/>
            <a:ext cx="7942262" cy="39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2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个产生式系统包含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规则解释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三部分。       </a:t>
            </a:r>
          </a:p>
        </p:txBody>
      </p:sp>
      <p:graphicFrame>
        <p:nvGraphicFramePr>
          <p:cNvPr id="358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882989"/>
              </p:ext>
            </p:extLst>
          </p:nvPr>
        </p:nvGraphicFramePr>
        <p:xfrm>
          <a:off x="1835150" y="2564904"/>
          <a:ext cx="6481763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6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64904"/>
                        <a:ext cx="6481763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50742" y="3620839"/>
            <a:ext cx="6609840" cy="936104"/>
            <a:chOff x="1850742" y="3861048"/>
            <a:chExt cx="6609840" cy="936104"/>
          </a:xfrm>
        </p:grpSpPr>
        <p:sp>
          <p:nvSpPr>
            <p:cNvPr id="2" name="矩形 1"/>
            <p:cNvSpPr/>
            <p:nvPr/>
          </p:nvSpPr>
          <p:spPr bwMode="auto">
            <a:xfrm>
              <a:off x="1850742" y="3861048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020620" y="4005064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（真实现象）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 bwMode="auto">
            <a:xfrm flipH="1" flipV="1">
              <a:off x="2520394" y="4077072"/>
              <a:ext cx="4859918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18111" y="1828547"/>
            <a:ext cx="8346377" cy="260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    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存放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已知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可获取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zh-CN" sz="2000" dirty="0">
                <a:latin typeface="+mn-ea"/>
              </a:rPr>
              <a:t>知识</a:t>
            </a:r>
            <a:r>
              <a:rPr lang="zh-CN" altLang="zh-CN" sz="2000" dirty="0" smtClean="0">
                <a:latin typeface="+mn-ea"/>
              </a:rPr>
              <a:t>信息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包括</a:t>
            </a:r>
            <a:r>
              <a:rPr lang="zh-CN" altLang="zh-CN" sz="2000" u="sng" dirty="0">
                <a:latin typeface="+mn-ea"/>
              </a:rPr>
              <a:t>推理过程</a:t>
            </a:r>
            <a:r>
              <a:rPr lang="zh-CN" altLang="zh-CN" sz="2000" u="sng" dirty="0" smtClean="0">
                <a:latin typeface="+mn-ea"/>
              </a:rPr>
              <a:t>中</a:t>
            </a:r>
            <a:r>
              <a:rPr lang="zh-CN" altLang="en-US" sz="2000" dirty="0" smtClean="0">
                <a:latin typeface="+mn-ea"/>
              </a:rPr>
              <a:t>形成的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中间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结论知识。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即，</a:t>
            </a:r>
            <a:r>
              <a:rPr lang="zh-CN" altLang="zh-CN" sz="2000" dirty="0" smtClean="0">
                <a:latin typeface="+mn-ea"/>
              </a:rPr>
              <a:t>存储问题的</a:t>
            </a:r>
            <a:r>
              <a:rPr lang="zh-CN" altLang="en-US" sz="2000" dirty="0" smtClean="0">
                <a:latin typeface="+mn-ea"/>
              </a:rPr>
              <a:t>现象、</a:t>
            </a:r>
            <a:r>
              <a:rPr lang="zh-CN" altLang="zh-CN" sz="2000" dirty="0" smtClean="0">
                <a:latin typeface="+mn-ea"/>
              </a:rPr>
              <a:t>状态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 smtClean="0">
                <a:latin typeface="+mn-ea"/>
              </a:rPr>
              <a:t>性质等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 smtClean="0">
                <a:latin typeface="+mn-ea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叙述型知识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zh-CN" sz="2000" dirty="0">
                <a:latin typeface="+mn-ea"/>
              </a:rPr>
              <a:t>也</a:t>
            </a:r>
            <a:r>
              <a:rPr lang="zh-CN" altLang="zh-CN" sz="2000" dirty="0" smtClean="0">
                <a:latin typeface="+mn-ea"/>
              </a:rPr>
              <a:t>称</a:t>
            </a:r>
            <a:r>
              <a:rPr lang="zh-CN" altLang="en-US" sz="2000" dirty="0" smtClean="0">
                <a:latin typeface="+mn-ea"/>
              </a:rPr>
              <a:t>为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综合数据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库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工作存储器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zh-CN" sz="2000" dirty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latin typeface="+mn-ea"/>
              </a:rPr>
              <a:t>事实库</a:t>
            </a:r>
            <a:r>
              <a:rPr lang="zh-CN" altLang="zh-CN" sz="2000" dirty="0">
                <a:latin typeface="+mn-ea"/>
              </a:rPr>
              <a:t>中的</a:t>
            </a:r>
            <a:r>
              <a:rPr lang="zh-CN" altLang="zh-CN" sz="2000" dirty="0" smtClean="0"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控制器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zh-CN" sz="2000" dirty="0" smtClean="0">
                <a:latin typeface="+mn-ea"/>
              </a:rPr>
              <a:t>来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激活</a:t>
            </a:r>
            <a:r>
              <a:rPr lang="zh-CN" altLang="zh-CN" sz="2000" dirty="0">
                <a:latin typeface="+mn-ea"/>
              </a:rPr>
              <a:t>相应的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常量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多元数组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谓词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表结构</a:t>
            </a:r>
            <a:r>
              <a:rPr lang="zh-CN" altLang="zh-CN" sz="2000" dirty="0" smtClean="0">
                <a:latin typeface="+mn-ea"/>
              </a:rPr>
              <a:t>等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广义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zh-CN" sz="2000" dirty="0" smtClean="0">
                <a:latin typeface="+mn-ea"/>
              </a:rPr>
              <a:t>，</a:t>
            </a:r>
            <a:r>
              <a:rPr lang="zh-CN" altLang="zh-CN" sz="2000" dirty="0">
                <a:latin typeface="+mn-ea"/>
              </a:rPr>
              <a:t>其基本</a:t>
            </a:r>
            <a:r>
              <a:rPr lang="zh-CN" altLang="zh-CN" sz="2000" dirty="0" smtClean="0">
                <a:latin typeface="+mn-ea"/>
              </a:rPr>
              <a:t>含义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zh-CN" sz="2000" dirty="0" smtClean="0">
                <a:latin typeface="+mn-ea"/>
              </a:rPr>
              <a:t>是</a:t>
            </a:r>
            <a:r>
              <a:rPr lang="zh-CN" altLang="zh-CN" sz="2000" dirty="0">
                <a:latin typeface="+mn-ea"/>
              </a:rPr>
              <a:t>指一个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>
                <a:latin typeface="+mn-ea"/>
              </a:rPr>
              <a:t>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断言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684213" y="908720"/>
            <a:ext cx="17757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① 事实库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4653136"/>
            <a:ext cx="8070802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在产生式系统中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扮演</a:t>
            </a:r>
            <a:r>
              <a:rPr lang="zh-CN" altLang="en-US" sz="2000" dirty="0" smtClean="0">
                <a:latin typeface="+mn-ea"/>
                <a:ea typeface="+mn-ea"/>
              </a:rPr>
              <a:t>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的角色，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内容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不断完善</a:t>
            </a:r>
            <a:r>
              <a:rPr lang="zh-CN" altLang="en-US" sz="2000" dirty="0" smtClean="0">
                <a:latin typeface="+mn-ea"/>
                <a:ea typeface="+mn-ea"/>
              </a:rPr>
              <a:t>，构成</a:t>
            </a:r>
            <a:r>
              <a:rPr lang="zh-CN" altLang="en-US" sz="2000" dirty="0">
                <a:latin typeface="+mn-ea"/>
                <a:ea typeface="+mn-ea"/>
              </a:rPr>
              <a:t>了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变换过程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60784" y="188640"/>
            <a:ext cx="2703041" cy="1368810"/>
            <a:chOff x="5860784" y="188640"/>
            <a:chExt cx="2703041" cy="1368810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1325128"/>
                </p:ext>
              </p:extLst>
            </p:nvPr>
          </p:nvGraphicFramePr>
          <p:xfrm>
            <a:off x="5860784" y="188640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917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784" y="188640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 bwMode="auto">
            <a:xfrm>
              <a:off x="7483705" y="981386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684213" y="1776435"/>
            <a:ext cx="7848600" cy="43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buFontTx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状态转移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性质变化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过程型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84213" y="1052736"/>
            <a:ext cx="214530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218688" y="3019599"/>
            <a:ext cx="65527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Certainty 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Factor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性因子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83840" y="4005064"/>
            <a:ext cx="7848600" cy="203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每条产生式规则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规则前件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“左部→右部”构成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“条件→动作”对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7488" y="2348880"/>
            <a:ext cx="5917713" cy="578983"/>
            <a:chOff x="697488" y="2348880"/>
            <a:chExt cx="5917713" cy="5789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2348880"/>
              <a:ext cx="4563481" cy="578983"/>
            </a:xfrm>
            <a:prstGeom prst="rect">
              <a:avLst/>
            </a:prstGeom>
          </p:spPr>
        </p:pic>
        <p:sp>
          <p:nvSpPr>
            <p:cNvPr id="17" name="矩形 5"/>
            <p:cNvSpPr>
              <a:spLocks noChangeArrowheads="1"/>
            </p:cNvSpPr>
            <p:nvPr/>
          </p:nvSpPr>
          <p:spPr bwMode="auto">
            <a:xfrm>
              <a:off x="697488" y="2475974"/>
              <a:ext cx="13309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一般形式：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7320" y="192115"/>
            <a:ext cx="2715120" cy="1351687"/>
            <a:chOff x="5817320" y="192115"/>
            <a:chExt cx="2715120" cy="1351687"/>
          </a:xfrm>
        </p:grpSpPr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85232"/>
                </p:ext>
              </p:extLst>
            </p:nvPr>
          </p:nvGraphicFramePr>
          <p:xfrm>
            <a:off x="5868144" y="192115"/>
            <a:ext cx="2664296" cy="129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938" name="Visio" r:id="rId4" imgW="5178247" imgH="2092147" progId="Visio.Drawing.11">
                    <p:embed/>
                  </p:oleObj>
                </mc:Choice>
                <mc:Fallback>
                  <p:oleObj name="Visio" r:id="rId4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192115"/>
                          <a:ext cx="2664296" cy="129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椭圆 9"/>
            <p:cNvSpPr/>
            <p:nvPr/>
          </p:nvSpPr>
          <p:spPr bwMode="auto">
            <a:xfrm>
              <a:off x="5817320" y="967738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7992888" cy="3631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产生式&gt; ::=  &lt;前提&gt; </a:t>
            </a:r>
            <a:r>
              <a:rPr kumimoji="1" lang="en-US" altLang="zh-CN" sz="2000" dirty="0">
                <a:latin typeface="+mn-ea"/>
                <a:ea typeface="+mn-ea"/>
                <a:sym typeface="Symbol" panose="05050102010706020507" pitchFamily="18" charset="2"/>
              </a:rPr>
              <a:t></a:t>
            </a:r>
            <a:r>
              <a:rPr kumimoji="1" lang="zh-CN" altLang="en-US" sz="2000" dirty="0">
                <a:latin typeface="+mn-ea"/>
                <a:ea typeface="+mn-ea"/>
              </a:rPr>
              <a:t> &lt;结论&gt;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前提&gt; ::= &lt;简单条件&gt; | &lt;复合条件&gt;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结论&gt; ::= &lt;事实&gt; | &lt;操作&gt;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复合条件&gt; ::= &lt;简单条件&gt; </a:t>
            </a:r>
            <a:r>
              <a:rPr kumimoji="1" lang="en-US" altLang="zh-CN" sz="2000" dirty="0">
                <a:latin typeface="+mn-ea"/>
                <a:ea typeface="+mn-ea"/>
              </a:rPr>
              <a:t>AND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>
                <a:latin typeface="+mn-ea"/>
                <a:ea typeface="+mn-ea"/>
              </a:rPr>
              <a:t>OR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 </a:t>
            </a: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操作&gt; ::= &lt;操作名&gt; [(&lt;变元&gt;, ...)]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980728"/>
            <a:ext cx="278441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+mn-ea"/>
                <a:ea typeface="+mn-ea"/>
              </a:rPr>
              <a:t>产生式</a:t>
            </a:r>
            <a:r>
              <a:rPr kumimoji="1" lang="zh-CN" altLang="en-US" sz="2400" dirty="0" smtClean="0">
                <a:latin typeface="+mn-ea"/>
                <a:ea typeface="+mn-ea"/>
              </a:rPr>
              <a:t>形式及</a:t>
            </a:r>
            <a:r>
              <a:rPr kumimoji="1" lang="zh-CN" altLang="en-US" sz="2400" dirty="0">
                <a:latin typeface="+mn-ea"/>
                <a:ea typeface="+mn-ea"/>
              </a:rPr>
              <a:t>语义：</a:t>
            </a:r>
          </a:p>
        </p:txBody>
      </p:sp>
    </p:spTree>
    <p:extLst>
      <p:ext uri="{BB962C8B-B14F-4D97-AF65-F5344CB8AC3E}">
        <p14:creationId xmlns:p14="http://schemas.microsoft.com/office/powerpoint/2010/main" val="37061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56272" y="934260"/>
            <a:ext cx="25202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、知识的特性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ctangle 26"/>
          <p:cNvSpPr txBox="1">
            <a:spLocks noChangeArrowheads="1"/>
          </p:cNvSpPr>
          <p:nvPr/>
        </p:nvSpPr>
        <p:spPr bwMode="auto">
          <a:xfrm>
            <a:off x="676032" y="2564904"/>
            <a:ext cx="792088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 相对正确性（确定性）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    任何知识均是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一定条件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环境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下</a:t>
            </a:r>
            <a:r>
              <a:rPr lang="zh-CN" altLang="en-US" sz="2000" dirty="0" smtClean="0">
                <a:latin typeface="+mn-ea"/>
                <a:ea typeface="+mn-ea"/>
              </a:rPr>
              <a:t>产生，只有在</a:t>
            </a:r>
            <a:r>
              <a:rPr lang="zh-CN" altLang="en-US" sz="2000" dirty="0">
                <a:latin typeface="+mn-ea"/>
                <a:ea typeface="+mn-ea"/>
              </a:rPr>
              <a:t>该</a:t>
            </a:r>
            <a:r>
              <a:rPr lang="zh-CN" altLang="en-US" sz="2000" dirty="0" smtClean="0">
                <a:latin typeface="+mn-ea"/>
                <a:ea typeface="+mn-ea"/>
              </a:rPr>
              <a:t>条件</a:t>
            </a:r>
            <a:r>
              <a:rPr lang="zh-CN" altLang="en-US" sz="2000" dirty="0">
                <a:latin typeface="+mn-ea"/>
                <a:ea typeface="+mn-ea"/>
              </a:rPr>
              <a:t>及环境下才是正确的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1" name="AutoShape 27"/>
          <p:cNvSpPr>
            <a:spLocks/>
          </p:cNvSpPr>
          <p:nvPr/>
        </p:nvSpPr>
        <p:spPr bwMode="auto">
          <a:xfrm>
            <a:off x="5148064" y="4499920"/>
            <a:ext cx="2108745" cy="926529"/>
          </a:xfrm>
          <a:prstGeom prst="accentCallout2">
            <a:avLst>
              <a:gd name="adj1" fmla="val 9972"/>
              <a:gd name="adj2" fmla="val -2352"/>
              <a:gd name="adj3" fmla="val 9972"/>
              <a:gd name="adj4" fmla="val -21176"/>
              <a:gd name="adj5" fmla="val -95296"/>
              <a:gd name="adj6" fmla="val -55622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1+1=2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（十进制）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1+1=10  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二进制）</a:t>
            </a: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656272" y="1772816"/>
            <a:ext cx="79208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latin typeface="+mn-ea"/>
                <a:ea typeface="+mn-ea"/>
              </a:rPr>
              <a:t>相对正确性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确定性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、不确定性、可表示性、可利用性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2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416" y="1772816"/>
            <a:ext cx="787102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根据问题的</a:t>
            </a:r>
            <a:r>
              <a:rPr lang="zh-CN" altLang="en-US" sz="2000" u="sng" dirty="0" smtClean="0">
                <a:latin typeface="+mn-ea"/>
              </a:rPr>
              <a:t>控制型知识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相应的控制策略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通过</a:t>
            </a:r>
            <a:r>
              <a:rPr lang="zh-CN" altLang="en-US" sz="2000" u="sng" dirty="0" smtClean="0">
                <a:latin typeface="+mn-ea"/>
              </a:rPr>
              <a:t>规则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u="sng" dirty="0" smtClean="0">
                <a:latin typeface="+mn-ea"/>
              </a:rPr>
              <a:t>事实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en-US" sz="2000" dirty="0" smtClean="0">
                <a:latin typeface="+mn-ea"/>
              </a:rPr>
              <a:t>，控制并利用知识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进行推理</a:t>
            </a:r>
            <a:r>
              <a:rPr lang="zh-CN" altLang="en-US" sz="2000" dirty="0">
                <a:latin typeface="+mn-ea"/>
              </a:rPr>
              <a:t>来</a:t>
            </a:r>
            <a:r>
              <a:rPr lang="zh-CN" altLang="en-US" sz="2000" dirty="0" smtClean="0">
                <a:latin typeface="+mn-ea"/>
              </a:rPr>
              <a:t>求解问题。</a:t>
            </a:r>
            <a:endParaRPr lang="en-US" altLang="zh-CN" sz="2000" dirty="0" smtClean="0">
              <a:latin typeface="+mn-ea"/>
            </a:endParaRPr>
          </a:p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从</a:t>
            </a:r>
            <a:r>
              <a:rPr lang="zh-CN" altLang="en-US" sz="2000" u="sng" dirty="0" smtClean="0">
                <a:latin typeface="+mn-ea"/>
              </a:rPr>
              <a:t>选择规则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到</a:t>
            </a:r>
            <a:r>
              <a:rPr lang="zh-CN" altLang="en-US" sz="2000" u="sng" dirty="0">
                <a:latin typeface="+mn-ea"/>
              </a:rPr>
              <a:t>执行操作</a:t>
            </a:r>
            <a:r>
              <a:rPr lang="zh-CN" altLang="en-US" sz="2000" dirty="0">
                <a:latin typeface="+mn-ea"/>
              </a:rPr>
              <a:t>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步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冲突解决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</a:t>
            </a:r>
            <a:r>
              <a:rPr lang="zh-CN" altLang="zh-CN" sz="2000" dirty="0" smtClean="0">
                <a:latin typeface="+mn-ea"/>
              </a:rPr>
              <a:t>其中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匹配器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判断</a:t>
            </a:r>
            <a:r>
              <a:rPr lang="zh-CN" altLang="zh-CN" sz="2000" u="sng" dirty="0" smtClean="0">
                <a:latin typeface="+mn-ea"/>
              </a:rPr>
              <a:t>规则</a:t>
            </a:r>
            <a:r>
              <a:rPr lang="zh-CN" altLang="en-US" sz="2000" u="sng" dirty="0" smtClean="0">
                <a:latin typeface="+mn-ea"/>
              </a:rPr>
              <a:t>的</a:t>
            </a:r>
            <a:r>
              <a:rPr lang="zh-CN" altLang="zh-CN" sz="2000" u="sng" dirty="0" smtClean="0">
                <a:latin typeface="+mn-ea"/>
              </a:rPr>
              <a:t>条件</a:t>
            </a:r>
            <a:r>
              <a:rPr lang="zh-CN" altLang="zh-CN" sz="2000" dirty="0">
                <a:latin typeface="+mn-ea"/>
              </a:rPr>
              <a:t>是否成立；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zh-CN" sz="2000" u="sng" dirty="0">
                <a:latin typeface="+mn-ea"/>
              </a:rPr>
              <a:t>可调用的规则</a:t>
            </a:r>
            <a:r>
              <a:rPr lang="zh-CN" altLang="zh-CN" sz="2000" dirty="0">
                <a:latin typeface="+mn-ea"/>
              </a:rPr>
              <a:t>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执行</a:t>
            </a:r>
            <a:r>
              <a:rPr lang="zh-CN" altLang="zh-CN" sz="2000" u="sng" dirty="0">
                <a:latin typeface="+mn-ea"/>
              </a:rPr>
              <a:t>规则的动作</a:t>
            </a:r>
            <a:r>
              <a:rPr lang="zh-CN" altLang="zh-CN" sz="2000" dirty="0">
                <a:latin typeface="+mn-ea"/>
              </a:rPr>
              <a:t>，并在</a:t>
            </a:r>
            <a:r>
              <a:rPr lang="zh-CN" altLang="zh-CN" sz="2000" u="sng" dirty="0">
                <a:latin typeface="+mn-ea"/>
              </a:rPr>
              <a:t>满足结束条件</a:t>
            </a:r>
            <a:r>
              <a:rPr lang="zh-CN" altLang="zh-CN" sz="2000" dirty="0" smtClean="0">
                <a:latin typeface="+mn-ea"/>
              </a:rPr>
              <a:t>时</a:t>
            </a:r>
            <a:r>
              <a:rPr lang="zh-CN" altLang="en-US" sz="2000" dirty="0" smtClean="0">
                <a:latin typeface="+mn-ea"/>
              </a:rPr>
              <a:t>终止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  </a:t>
            </a:r>
            <a:r>
              <a:rPr lang="zh-CN" altLang="zh-CN" sz="2000" dirty="0" smtClean="0">
                <a:latin typeface="+mn-ea"/>
              </a:rPr>
              <a:t>产生式系统</a:t>
            </a:r>
            <a:r>
              <a:rPr lang="zh-CN" altLang="zh-CN" sz="2000" dirty="0">
                <a:latin typeface="+mn-ea"/>
              </a:rPr>
              <a:t>的运行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611560" y="1036917"/>
            <a:ext cx="2951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③ 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解释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9689"/>
              </p:ext>
            </p:extLst>
          </p:nvPr>
        </p:nvGraphicFramePr>
        <p:xfrm>
          <a:off x="5868144" y="192115"/>
          <a:ext cx="2664296" cy="12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59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92115"/>
                        <a:ext cx="2664296" cy="1292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 bwMode="auto">
          <a:xfrm>
            <a:off x="6660232" y="121054"/>
            <a:ext cx="1080120" cy="576064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/>
          <p:cNvSpPr>
            <a:spLocks noChangeArrowheads="1"/>
          </p:cNvSpPr>
          <p:nvPr/>
        </p:nvSpPr>
        <p:spPr bwMode="auto">
          <a:xfrm>
            <a:off x="638484" y="1837754"/>
            <a:ext cx="7993062" cy="333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200"/>
              </a:lnSpc>
              <a:spcAft>
                <a:spcPts val="1200"/>
              </a:spcAft>
            </a:pPr>
            <a:r>
              <a:rPr lang="zh-CN" altLang="en-US" sz="2400" dirty="0">
                <a:latin typeface="+mn-ea"/>
                <a:ea typeface="+mn-ea"/>
              </a:rPr>
              <a:t>将</a:t>
            </a:r>
            <a:r>
              <a:rPr lang="zh-CN" altLang="en-US" sz="2400" u="sng" dirty="0">
                <a:latin typeface="+mn-ea"/>
                <a:ea typeface="+mn-ea"/>
              </a:rPr>
              <a:t>当前</a:t>
            </a:r>
            <a:r>
              <a:rPr lang="zh-CN" altLang="en-US" sz="2400" u="sng" dirty="0" smtClean="0">
                <a:latin typeface="+mn-ea"/>
                <a:ea typeface="+mn-ea"/>
              </a:rPr>
              <a:t>事实库中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叙述型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400" dirty="0" smtClean="0">
                <a:latin typeface="+mn-ea"/>
                <a:ea typeface="+mn-ea"/>
              </a:rPr>
              <a:t>与</a:t>
            </a:r>
            <a:r>
              <a:rPr lang="zh-CN" altLang="en-US" sz="2400" u="sng" dirty="0" smtClean="0">
                <a:latin typeface="+mn-ea"/>
                <a:ea typeface="+mn-ea"/>
              </a:rPr>
              <a:t>规则的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条件</a:t>
            </a:r>
            <a:r>
              <a:rPr lang="zh-CN" altLang="en-US" sz="2400" dirty="0">
                <a:latin typeface="+mn-ea"/>
                <a:ea typeface="+mn-ea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algn="just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若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两者完全匹配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u="sng" dirty="0" smtClean="0">
                <a:latin typeface="+mn-ea"/>
                <a:ea typeface="+mn-ea"/>
              </a:rPr>
              <a:t>该</a:t>
            </a:r>
            <a:r>
              <a:rPr lang="zh-CN" altLang="en-US" sz="2400" u="sng" dirty="0">
                <a:latin typeface="+mn-ea"/>
                <a:ea typeface="+mn-ea"/>
              </a:rPr>
              <a:t>条规则</a:t>
            </a:r>
            <a:r>
              <a:rPr lang="zh-CN" altLang="en-US" sz="2400" dirty="0">
                <a:latin typeface="+mn-ea"/>
                <a:ea typeface="+mn-ea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触发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400" dirty="0" smtClean="0">
                <a:latin typeface="+mn-ea"/>
                <a:ea typeface="+mn-ea"/>
              </a:rPr>
              <a:t>；当按</a:t>
            </a:r>
            <a:r>
              <a:rPr lang="zh-CN" altLang="en-US" sz="2400" dirty="0">
                <a:latin typeface="+mn-ea"/>
                <a:ea typeface="+mn-ea"/>
              </a:rPr>
              <a:t>该</a:t>
            </a:r>
            <a:r>
              <a:rPr lang="zh-CN" altLang="en-US" sz="2400" dirty="0" smtClean="0">
                <a:latin typeface="+mn-ea"/>
                <a:ea typeface="+mn-ea"/>
              </a:rPr>
              <a:t>规则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操作部分</a:t>
            </a:r>
            <a:r>
              <a:rPr lang="zh-CN" altLang="en-US" sz="2400" dirty="0" smtClean="0">
                <a:latin typeface="+mn-ea"/>
                <a:ea typeface="+mn-ea"/>
              </a:rPr>
              <a:t>执行</a:t>
            </a:r>
            <a:r>
              <a:rPr lang="zh-CN" altLang="en-US" sz="2400" dirty="0">
                <a:latin typeface="+mn-ea"/>
                <a:ea typeface="+mn-ea"/>
              </a:rPr>
              <a:t>时，称该条规则为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  <a:p>
            <a:pPr marL="342900" indent="-342900" algn="just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  <a:ea typeface="+mn-ea"/>
              </a:rPr>
              <a:t>触发规则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不一定总是</a:t>
            </a:r>
            <a:r>
              <a:rPr lang="zh-CN" altLang="en-US" sz="2400" dirty="0">
                <a:latin typeface="+mn-ea"/>
                <a:ea typeface="+mn-ea"/>
              </a:rPr>
              <a:t>启用规则，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因为</a:t>
            </a:r>
            <a:r>
              <a:rPr lang="zh-CN" altLang="en-US" sz="2400" dirty="0">
                <a:latin typeface="+mn-ea"/>
                <a:ea typeface="+mn-ea"/>
              </a:rPr>
              <a:t>可能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同时有</a:t>
            </a:r>
            <a:r>
              <a:rPr lang="zh-CN" altLang="en-US" sz="2400" u="sng" dirty="0">
                <a:latin typeface="+mn-ea"/>
                <a:ea typeface="+mn-ea"/>
              </a:rPr>
              <a:t>若干条规则的条件部分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都满足</a:t>
            </a:r>
            <a:r>
              <a:rPr lang="zh-CN" altLang="en-US" sz="2400" dirty="0">
                <a:latin typeface="+mn-ea"/>
                <a:ea typeface="+mn-ea"/>
              </a:rPr>
              <a:t>，需在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解决冲突步骤</a:t>
            </a:r>
            <a:r>
              <a:rPr lang="zh-CN" altLang="en-US" sz="2400" dirty="0">
                <a:latin typeface="+mn-ea"/>
                <a:ea typeface="+mn-ea"/>
              </a:rPr>
              <a:t>中解决。</a:t>
            </a:r>
            <a:endParaRPr lang="en-US" altLang="zh-CN" sz="24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</a:pPr>
            <a:r>
              <a:rPr lang="en-US" altLang="zh-CN" sz="2400" dirty="0">
                <a:latin typeface="+mn-ea"/>
                <a:ea typeface="+mn-ea"/>
              </a:rPr>
              <a:t>    </a:t>
            </a:r>
            <a:r>
              <a:rPr lang="zh-CN" altLang="en-US" sz="2400" dirty="0">
                <a:latin typeface="+mn-ea"/>
                <a:ea typeface="+mn-ea"/>
              </a:rPr>
              <a:t>复杂情况下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r>
              <a:rPr lang="zh-CN" altLang="en-US" sz="2400" dirty="0">
                <a:latin typeface="+mn-ea"/>
                <a:ea typeface="+mn-ea"/>
              </a:rPr>
              <a:t>和规则的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条件部分</a:t>
            </a:r>
            <a:r>
              <a:rPr lang="zh-CN" altLang="en-US" sz="2400" dirty="0" smtClean="0">
                <a:latin typeface="+mn-ea"/>
                <a:ea typeface="+mn-ea"/>
              </a:rPr>
              <a:t>之间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可能</a:t>
            </a:r>
            <a:r>
              <a:rPr lang="zh-CN" altLang="en-US" sz="2400" dirty="0">
                <a:latin typeface="+mn-ea"/>
                <a:ea typeface="+mn-ea"/>
              </a:rPr>
              <a:t>需要进行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近似匹配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623888" y="852488"/>
            <a:ext cx="12118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匹配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ChangeArrowheads="1"/>
          </p:cNvSpPr>
          <p:nvPr/>
        </p:nvSpPr>
        <p:spPr bwMode="auto">
          <a:xfrm>
            <a:off x="660598" y="1824608"/>
            <a:ext cx="7943850" cy="362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400" u="sng" dirty="0" smtClean="0">
                <a:latin typeface="+mn-ea"/>
                <a:ea typeface="+mn-ea"/>
                <a:cs typeface="Times New Roman" panose="02020603050405020304" pitchFamily="18" charset="0"/>
              </a:rPr>
              <a:t>当前事实库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u="sng" dirty="0" smtClean="0">
                <a:latin typeface="+mn-ea"/>
                <a:ea typeface="+mn-ea"/>
                <a:cs typeface="Times New Roman" panose="02020603050405020304" pitchFamily="18" charset="0"/>
              </a:rPr>
              <a:t>多个规则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，需要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决定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首先使用哪一条规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操作</a:t>
            </a:r>
            <a:endParaRPr lang="en-US" altLang="zh-CN" sz="24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    执行规则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u="sng" dirty="0">
                <a:latin typeface="+mn-ea"/>
                <a:ea typeface="+mn-ea"/>
              </a:rPr>
              <a:t>操作部分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操作结果：</a:t>
            </a:r>
            <a:r>
              <a:rPr lang="zh-CN" altLang="en-US" sz="2400" dirty="0" smtClean="0">
                <a:latin typeface="+mn-ea"/>
                <a:ea typeface="+mn-ea"/>
              </a:rPr>
              <a:t>当前事实库中的知识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被更新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          </a:t>
            </a:r>
            <a:r>
              <a:rPr lang="zh-CN" altLang="en-US" sz="2400" dirty="0" smtClean="0">
                <a:latin typeface="+mn-ea"/>
                <a:ea typeface="+mn-ea"/>
              </a:rPr>
              <a:t>然后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latin typeface="+mn-ea"/>
                <a:ea typeface="+mn-ea"/>
              </a:rPr>
              <a:t>其它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未用规则</a:t>
            </a:r>
            <a:r>
              <a:rPr lang="zh-CN" altLang="en-US" sz="2400" dirty="0" smtClean="0">
                <a:latin typeface="+mn-ea"/>
                <a:ea typeface="+mn-ea"/>
              </a:rPr>
              <a:t>方有</a:t>
            </a:r>
            <a:r>
              <a:rPr lang="zh-CN" altLang="en-US" sz="2400" dirty="0">
                <a:latin typeface="+mn-ea"/>
                <a:ea typeface="+mn-ea"/>
              </a:rPr>
              <a:t>可能被</a:t>
            </a:r>
            <a:r>
              <a:rPr lang="zh-CN" altLang="en-US" sz="2400" dirty="0" smtClean="0">
                <a:latin typeface="+mn-ea"/>
                <a:ea typeface="+mn-ea"/>
              </a:rPr>
              <a:t>使用。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             （进入</a:t>
            </a:r>
            <a:r>
              <a:rPr lang="zh-CN" altLang="en-US" sz="2400" dirty="0">
                <a:latin typeface="+mn-ea"/>
                <a:ea typeface="+mn-ea"/>
              </a:rPr>
              <a:t>下</a:t>
            </a:r>
            <a:r>
              <a:rPr lang="zh-CN" altLang="en-US" sz="2400" dirty="0" smtClean="0">
                <a:latin typeface="+mn-ea"/>
                <a:ea typeface="+mn-ea"/>
              </a:rPr>
              <a:t>一轮循环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587019" y="836712"/>
            <a:ext cx="175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044" y="1872120"/>
            <a:ext cx="815848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左部</a:t>
            </a:r>
            <a:r>
              <a:rPr lang="zh-CN" altLang="en-US" sz="2400" dirty="0" smtClean="0">
                <a:latin typeface="+mn-ea"/>
              </a:rPr>
              <a:t>是一组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复杂模式</a:t>
            </a:r>
            <a:r>
              <a:rPr lang="zh-CN" altLang="en-US" sz="2400" dirty="0" smtClean="0">
                <a:latin typeface="+mn-ea"/>
              </a:rPr>
              <a:t>，而不仅仅是一个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布尔表达式</a:t>
            </a:r>
            <a:r>
              <a:rPr lang="zh-CN" altLang="en-US" sz="2400" dirty="0">
                <a:latin typeface="+mn-ea"/>
              </a:rPr>
              <a:t>；</a:t>
            </a:r>
            <a:endParaRPr lang="zh-CN" altLang="en-US" sz="2400" dirty="0" smtClean="0">
              <a:latin typeface="+mn-ea"/>
            </a:endParaRPr>
          </a:p>
          <a:p>
            <a:pPr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</a:rPr>
              <a:t>规则之间的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控制流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latin typeface="+mn-ea"/>
              </a:rPr>
              <a:t>并非传统语言中</a:t>
            </a:r>
            <a:r>
              <a:rPr lang="zh-CN" altLang="en-US" sz="2000" u="sng" dirty="0" smtClean="0">
                <a:latin typeface="+mn-ea"/>
              </a:rPr>
              <a:t>从一条语句向下一条语句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传递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满足条件的规则被激活，但不一定立即执行</a:t>
            </a:r>
            <a:r>
              <a:rPr lang="zh-CN" altLang="en-US" sz="2000" dirty="0" smtClean="0">
                <a:latin typeface="+mn-ea"/>
              </a:rPr>
              <a:t>，而取决于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冲突消解策略</a:t>
            </a:r>
            <a:r>
              <a:rPr lang="zh-CN" altLang="en-US" sz="2000" dirty="0" smtClean="0">
                <a:latin typeface="+mn-ea"/>
              </a:rPr>
              <a:t>。（关键）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latin typeface="+mn-ea"/>
              </a:rPr>
              <a:t>逻辑程序中的语句，可视为产生式规则的一种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特殊形式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611188" y="766763"/>
            <a:ext cx="66468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产生式规则</a:t>
            </a:r>
            <a:r>
              <a:rPr lang="zh-CN" altLang="en-US" sz="2400" dirty="0">
                <a:latin typeface="+mn-ea"/>
                <a:ea typeface="+mn-ea"/>
              </a:rPr>
              <a:t>与传统程序设计中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条件语句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区别：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51111"/>
            <a:ext cx="5184576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⑵、产生式系统</a:t>
            </a:r>
            <a:r>
              <a:rPr kumimoji="1" lang="zh-CN" altLang="en-US" sz="2400" dirty="0">
                <a:solidFill>
                  <a:schemeClr val="tx2"/>
                </a:solidFill>
                <a:latin typeface="+mn-ea"/>
                <a:ea typeface="+mn-ea"/>
              </a:rPr>
              <a:t>求解问题的一般步骤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789360"/>
            <a:ext cx="8604448" cy="42319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①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初始化</a:t>
            </a:r>
            <a:r>
              <a:rPr kumimoji="1" lang="zh-CN" altLang="en-US" sz="2000" u="sng" dirty="0">
                <a:latin typeface="+mn-ea"/>
                <a:ea typeface="+mn-ea"/>
              </a:rPr>
              <a:t>综合数据库</a:t>
            </a:r>
            <a:r>
              <a:rPr kumimoji="1" lang="zh-CN" altLang="en-US" sz="2000" dirty="0" smtClean="0">
                <a:latin typeface="+mn-ea"/>
                <a:ea typeface="+mn-ea"/>
              </a:rPr>
              <a:t>，将问题</a:t>
            </a:r>
            <a:r>
              <a:rPr kumimoji="1" lang="zh-CN" altLang="en-US" sz="2000" dirty="0">
                <a:latin typeface="+mn-ea"/>
                <a:ea typeface="+mn-ea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初始已知事实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送入</a:t>
            </a:r>
            <a:r>
              <a:rPr kumimoji="1" lang="zh-CN" altLang="en-US" sz="2000" dirty="0" smtClean="0">
                <a:latin typeface="+mn-ea"/>
                <a:ea typeface="+mn-ea"/>
              </a:rPr>
              <a:t>综合数据库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事实库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中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②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规则库中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存在尚未使用过的规则</a:t>
            </a:r>
            <a:r>
              <a:rPr kumimoji="1" lang="zh-CN" altLang="en-US" sz="2000" dirty="0" smtClean="0">
                <a:latin typeface="+mn-ea"/>
                <a:ea typeface="+mn-ea"/>
              </a:rPr>
              <a:t>，并且</a:t>
            </a:r>
            <a:r>
              <a:rPr kumimoji="1" lang="zh-CN" altLang="en-US" sz="2000" dirty="0">
                <a:latin typeface="+mn-ea"/>
                <a:ea typeface="+mn-ea"/>
              </a:rPr>
              <a:t>它的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kumimoji="1" lang="zh-CN" altLang="en-US" sz="2000" u="sng" dirty="0">
                <a:latin typeface="+mn-ea"/>
                <a:ea typeface="+mn-ea"/>
              </a:rPr>
              <a:t>可与综合数据库</a:t>
            </a:r>
            <a:r>
              <a:rPr kumimoji="1" lang="zh-CN" altLang="en-US" sz="2000" u="sng" dirty="0" smtClean="0">
                <a:latin typeface="+mn-ea"/>
                <a:ea typeface="+mn-ea"/>
              </a:rPr>
              <a:t>中的</a:t>
            </a:r>
            <a:endParaRPr kumimoji="1" lang="en-US" altLang="zh-CN" sz="2000" u="sng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，继续</a:t>
            </a:r>
            <a:r>
              <a:rPr kumimoji="1" lang="zh-CN" altLang="en-US" sz="2000" dirty="0">
                <a:latin typeface="+mn-ea"/>
                <a:ea typeface="+mn-ea"/>
              </a:rPr>
              <a:t>；若不存在这样的事实，则转</a:t>
            </a:r>
            <a:r>
              <a:rPr kumimoji="1" lang="zh-CN" altLang="en-US" sz="2000" dirty="0" smtClean="0">
                <a:latin typeface="+mn-ea"/>
                <a:ea typeface="+mn-ea"/>
              </a:rPr>
              <a:t>第⑤步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③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当前选中的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，并对该规则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做上标记</a:t>
            </a:r>
            <a:r>
              <a:rPr kumimoji="1" lang="zh-CN" altLang="en-US" sz="2000" dirty="0" smtClean="0">
                <a:latin typeface="+mn-ea"/>
                <a:ea typeface="+mn-ea"/>
              </a:rPr>
              <a:t>，将该</a:t>
            </a:r>
            <a:r>
              <a:rPr kumimoji="1" lang="zh-CN" altLang="en-US" sz="2000" dirty="0">
                <a:latin typeface="+mn-ea"/>
                <a:ea typeface="+mn-ea"/>
              </a:rPr>
              <a:t>规则执行后得到</a:t>
            </a:r>
            <a:r>
              <a:rPr kumimoji="1" lang="zh-CN" altLang="en-US" sz="2000" dirty="0" smtClean="0">
                <a:latin typeface="+mn-ea"/>
                <a:ea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论</a:t>
            </a:r>
            <a:r>
              <a:rPr kumimoji="1" lang="zh-CN" altLang="en-US" sz="2000" dirty="0" smtClean="0">
                <a:latin typeface="+mn-ea"/>
                <a:ea typeface="+mn-ea"/>
              </a:rPr>
              <a:t>送入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增加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综合数据库</a:t>
            </a:r>
            <a:r>
              <a:rPr kumimoji="1" lang="zh-CN" altLang="en-US" sz="2000" dirty="0">
                <a:latin typeface="+mn-ea"/>
                <a:ea typeface="+mn-ea"/>
              </a:rPr>
              <a:t>中。若该规则的结论</a:t>
            </a:r>
            <a:r>
              <a:rPr kumimoji="1" lang="zh-CN" altLang="en-US" sz="2000" dirty="0" smtClean="0">
                <a:latin typeface="+mn-ea"/>
                <a:ea typeface="+mn-ea"/>
              </a:rPr>
              <a:t>部分是应执行的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某些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kumimoji="1" lang="zh-CN" altLang="en-US" sz="2000" dirty="0" smtClean="0">
                <a:latin typeface="+mn-ea"/>
                <a:ea typeface="+mn-ea"/>
              </a:rPr>
              <a:t>，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</a:t>
            </a:r>
            <a:r>
              <a:rPr kumimoji="1" lang="zh-CN" altLang="en-US" sz="2000" dirty="0" smtClean="0">
                <a:latin typeface="+mn-ea"/>
                <a:ea typeface="+mn-ea"/>
              </a:rPr>
              <a:t>则执行这些</a:t>
            </a:r>
            <a:r>
              <a:rPr kumimoji="1" lang="zh-CN" altLang="en-US" sz="2000" dirty="0">
                <a:latin typeface="+mn-ea"/>
                <a:ea typeface="+mn-ea"/>
              </a:rPr>
              <a:t>操作。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④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检查</a:t>
            </a:r>
            <a:r>
              <a:rPr kumimoji="1" lang="zh-CN" altLang="en-US" sz="2000" u="sng" dirty="0">
                <a:solidFill>
                  <a:schemeClr val="tx2"/>
                </a:solidFill>
                <a:latin typeface="+mn-ea"/>
                <a:ea typeface="+mn-ea"/>
              </a:rPr>
              <a:t>综合数据库中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是否已包含了问题的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kumimoji="1" lang="zh-CN" altLang="en-US" sz="2000" dirty="0" smtClean="0">
                <a:latin typeface="+mn-ea"/>
                <a:ea typeface="+mn-ea"/>
              </a:rPr>
              <a:t>。若</a:t>
            </a:r>
            <a:r>
              <a:rPr kumimoji="1" lang="zh-CN" altLang="en-US" sz="2000" dirty="0">
                <a:latin typeface="+mn-ea"/>
                <a:ea typeface="+mn-ea"/>
              </a:rPr>
              <a:t>已包含，</a:t>
            </a:r>
            <a:r>
              <a:rPr kumimoji="1" lang="zh-CN" altLang="en-US" sz="2000" dirty="0" smtClean="0">
                <a:latin typeface="+mn-ea"/>
                <a:ea typeface="+mn-ea"/>
              </a:rPr>
              <a:t>则求解过程终止；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</a:t>
            </a:r>
            <a:r>
              <a:rPr kumimoji="1" lang="zh-CN" altLang="en-US" sz="2000" dirty="0" smtClean="0">
                <a:latin typeface="+mn-ea"/>
                <a:ea typeface="+mn-ea"/>
              </a:rPr>
              <a:t>否则</a:t>
            </a:r>
            <a:r>
              <a:rPr kumimoji="1" lang="zh-CN" altLang="en-US" sz="2000" dirty="0">
                <a:latin typeface="+mn-ea"/>
                <a:ea typeface="+mn-ea"/>
              </a:rPr>
              <a:t>，</a:t>
            </a:r>
            <a:r>
              <a:rPr kumimoji="1" lang="zh-CN" altLang="en-US" sz="2000" dirty="0" smtClean="0">
                <a:latin typeface="+mn-ea"/>
                <a:ea typeface="+mn-ea"/>
              </a:rPr>
              <a:t>转第②步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⑤ 要求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提供更多事实</a:t>
            </a:r>
            <a:r>
              <a:rPr kumimoji="1" lang="zh-CN" altLang="en-US" sz="2000" dirty="0">
                <a:latin typeface="+mn-ea"/>
                <a:ea typeface="+mn-ea"/>
              </a:rPr>
              <a:t>，若能提供，则转</a:t>
            </a:r>
            <a:r>
              <a:rPr kumimoji="1" lang="zh-CN" altLang="en-US" sz="2000" dirty="0" smtClean="0">
                <a:latin typeface="+mn-ea"/>
                <a:ea typeface="+mn-ea"/>
              </a:rPr>
              <a:t>第</a:t>
            </a:r>
            <a:r>
              <a:rPr kumimoji="1" lang="zh-CN" altLang="en-US" sz="2000" dirty="0">
                <a:latin typeface="+mn-ea"/>
                <a:ea typeface="+mn-ea"/>
              </a:rPr>
              <a:t>②</a:t>
            </a:r>
            <a:r>
              <a:rPr kumimoji="1" lang="zh-CN" altLang="en-US" sz="2000" dirty="0" smtClean="0">
                <a:latin typeface="+mn-ea"/>
                <a:ea typeface="+mn-ea"/>
              </a:rPr>
              <a:t>步；否则终止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⑥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规则集内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已没有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未使用过的规则</a:t>
            </a:r>
            <a:r>
              <a:rPr kumimoji="1" lang="zh-CN" altLang="en-US" sz="2000" dirty="0">
                <a:latin typeface="+mn-ea"/>
                <a:ea typeface="+mn-ea"/>
              </a:rPr>
              <a:t>，则终止问题的求解过程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260921"/>
            <a:ext cx="8280919" cy="107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产生式系统</a:t>
            </a:r>
            <a:r>
              <a:rPr lang="zh-CN" altLang="en-US" sz="2000" dirty="0">
                <a:latin typeface="+mn-ea"/>
              </a:rPr>
              <a:t>中</a:t>
            </a:r>
            <a:r>
              <a:rPr lang="zh-CN" altLang="en-US" sz="2000" dirty="0" smtClean="0">
                <a:latin typeface="+mn-ea"/>
              </a:rPr>
              <a:t>，因</a:t>
            </a:r>
            <a:r>
              <a:rPr lang="zh-CN" altLang="en-US" sz="2000" u="sng" dirty="0" smtClean="0">
                <a:latin typeface="+mn-ea"/>
              </a:rPr>
              <a:t>每一</a:t>
            </a:r>
            <a:r>
              <a:rPr lang="zh-CN" altLang="en-US" sz="2000" u="sng" dirty="0">
                <a:latin typeface="+mn-ea"/>
              </a:rPr>
              <a:t>条规则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仅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2000" dirty="0" smtClean="0">
                <a:latin typeface="+mn-ea"/>
              </a:rPr>
              <a:t>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前提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en-US" sz="2000" dirty="0">
                <a:latin typeface="+mn-ea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行为</a:t>
            </a:r>
            <a:r>
              <a:rPr lang="zh-CN" altLang="en-US" sz="2000" dirty="0" smtClean="0">
                <a:latin typeface="+mn-ea"/>
              </a:rPr>
              <a:t>之间的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静态关系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609600" indent="-609600">
              <a:buFontTx/>
              <a:buNone/>
              <a:defRPr/>
            </a:pPr>
            <a:r>
              <a:rPr lang="zh-CN" altLang="en-US" sz="2000" dirty="0" smtClean="0">
                <a:latin typeface="+mn-ea"/>
              </a:rPr>
              <a:t>因此</a:t>
            </a:r>
            <a:r>
              <a:rPr lang="zh-CN" altLang="en-US" sz="2000" dirty="0">
                <a:latin typeface="+mn-ea"/>
              </a:rPr>
              <a:t>，规则的</a:t>
            </a:r>
            <a:r>
              <a:rPr lang="zh-CN" altLang="en-US" sz="2000" dirty="0" smtClean="0">
                <a:latin typeface="+mn-ea"/>
              </a:rPr>
              <a:t>正确性可独立得到保证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的自含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性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609600" indent="-609600">
              <a:buFontTx/>
              <a:buNone/>
              <a:defRPr/>
            </a:pP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知识表示</a:t>
            </a:r>
            <a:r>
              <a:rPr lang="zh-CN" altLang="en-US" sz="2000" dirty="0">
                <a:latin typeface="+mn-ea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控制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分离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 smtClean="0">
                <a:latin typeface="+mn-ea"/>
              </a:rPr>
              <a:t>可能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 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430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741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27088" y="924441"/>
            <a:ext cx="7921625" cy="5168384"/>
            <a:chOff x="827088" y="924441"/>
            <a:chExt cx="7921625" cy="5168384"/>
          </a:xfrm>
        </p:grpSpPr>
        <p:sp>
          <p:nvSpPr>
            <p:cNvPr id="43012" name="Rectangle 3"/>
            <p:cNvSpPr txBox="1">
              <a:spLocks noChangeArrowheads="1"/>
            </p:cNvSpPr>
            <p:nvPr/>
          </p:nvSpPr>
          <p:spPr bwMode="auto">
            <a:xfrm>
              <a:off x="827088" y="3656013"/>
              <a:ext cx="7777162" cy="2436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609600" indent="-609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R1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：若进攻方前三次进攻的推进距离少于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(short </a:t>
              </a: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yardage)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，则第四次进攻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(fourth dawn)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可以踢</a:t>
              </a:r>
              <a:endPara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spcAft>
                  <a:spcPts val="1200"/>
                </a:spcAft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悬空球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(punt)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R2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：若进攻方前三次进攻的推进距离少于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码，</a:t>
              </a: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并且</a:t>
              </a:r>
              <a:endPara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当前进攻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位置离对方球门线在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码以内，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则第四</a:t>
              </a:r>
              <a:endPara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次进攻可以直接射门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field goal)</a:t>
              </a:r>
              <a:r>
                <a: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pic>
          <p:nvPicPr>
            <p:cNvPr id="46084" name="Picture 4" descr="https://timgsa.baidu.com/timg?image&amp;quality=80&amp;size=b9999_10000&amp;sec=1536862018140&amp;di=3a3f8d26467a16627f1ce1f0bcd14459&amp;imgtype=0&amp;src=http%3A%2F%2Fwww.csva.org.cn%2Fuploadfile%2F2016%2F0329%2F2016032904233363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658" y="924441"/>
              <a:ext cx="2265055" cy="169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684213" y="333375"/>
            <a:ext cx="5615979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包含有事实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dawn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yardage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within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 yards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663868" y="1863525"/>
            <a:ext cx="8064500" cy="31803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上述两条规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因此必须有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决定首先使用哪一条规则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u="sng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有多种冲突解决策略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其中一种策略是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先使用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条件部分</a:t>
            </a:r>
            <a:r>
              <a:rPr lang="zh-CN" altLang="zh-CN" sz="2000" u="sng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包括</a:t>
            </a:r>
            <a:r>
              <a:rPr lang="zh-CN" altLang="zh-CN" sz="2000" u="sng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更多限制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，规定了一个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更特殊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en-US" altLang="zh-CN" sz="2000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编排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的策略，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defRPr/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除此之外，还有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其它一些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冲突解决策略，如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就近排序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1560" y="836712"/>
            <a:ext cx="7989888" cy="450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专一性排序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若某一规则的条件，比另一规则的条件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更具有针对性</a:t>
            </a:r>
            <a:r>
              <a:rPr lang="zh-CN" altLang="en-US" sz="2000" dirty="0" smtClean="0">
                <a:latin typeface="+mn-ea"/>
              </a:rPr>
              <a:t>，</a:t>
            </a:r>
            <a:endParaRPr lang="en-US" altLang="zh-CN" sz="2000" dirty="0" smtClean="0">
              <a:latin typeface="+mn-e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latin typeface="+mn-ea"/>
              </a:rPr>
              <a:t>             该条规则就具有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更高的优先级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sz="1000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规则排序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按规则的编排顺序，表示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启用的优先级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数据排序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将规则中的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所有条件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按优先级排序</a:t>
            </a:r>
            <a:r>
              <a:rPr lang="zh-CN" altLang="en-US" sz="2000" dirty="0" smtClean="0">
                <a:latin typeface="+mn-ea"/>
              </a:rPr>
              <a:t>，执行时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首先使用</a:t>
            </a:r>
            <a:r>
              <a:rPr lang="zh-CN" altLang="en-US" sz="2000" u="sng" dirty="0" smtClean="0">
                <a:latin typeface="+mn-ea"/>
              </a:rPr>
              <a:t>较</a:t>
            </a:r>
            <a:endParaRPr lang="en-US" altLang="zh-CN" sz="2000" u="sng" dirty="0" smtClean="0">
              <a:latin typeface="+mn-e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en-US" sz="2000" u="sng" dirty="0" smtClean="0">
                <a:latin typeface="+mn-ea"/>
              </a:rPr>
              <a:t>高优先级条件所包含的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规模排序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按规则中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条件部分的规模</a:t>
            </a:r>
            <a:r>
              <a:rPr lang="zh-CN" altLang="en-US" sz="2000" dirty="0" smtClean="0">
                <a:latin typeface="+mn-ea"/>
              </a:rPr>
              <a:t>排列优先级，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优先使用</a:t>
            </a:r>
            <a:r>
              <a:rPr lang="zh-CN" altLang="en-US" sz="2000" u="sng" dirty="0" smtClean="0">
                <a:latin typeface="+mn-ea"/>
              </a:rPr>
              <a:t>被满足条</a:t>
            </a:r>
            <a:endParaRPr lang="en-US" altLang="zh-CN" sz="2000" u="sng" dirty="0" smtClean="0">
              <a:latin typeface="+mn-ea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</a:t>
            </a:r>
            <a:r>
              <a:rPr lang="zh-CN" altLang="en-US" sz="2000" u="sng" dirty="0" smtClean="0">
                <a:latin typeface="+mn-ea"/>
              </a:rPr>
              <a:t>件较多</a:t>
            </a:r>
            <a:r>
              <a:rPr lang="zh-CN" altLang="en-US" sz="2000" dirty="0" smtClean="0">
                <a:latin typeface="+mn-ea"/>
              </a:rPr>
              <a:t>的规则。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就近排序</a:t>
            </a:r>
            <a:r>
              <a:rPr lang="en-US" altLang="zh-CN" sz="2000" b="0" dirty="0" smtClean="0">
                <a:latin typeface="+mn-ea"/>
              </a:rPr>
              <a:t>---</a:t>
            </a:r>
            <a:r>
              <a:rPr lang="zh-CN" altLang="en-US" sz="2000" dirty="0" smtClean="0">
                <a:latin typeface="+mn-ea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最近使用的规则</a:t>
            </a:r>
            <a:r>
              <a:rPr lang="zh-CN" altLang="en-US" sz="2000" dirty="0" smtClean="0">
                <a:latin typeface="+mn-ea"/>
              </a:rPr>
              <a:t>放在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最优先</a:t>
            </a:r>
            <a:r>
              <a:rPr lang="zh-CN" altLang="en-US" sz="2000" dirty="0" smtClean="0">
                <a:latin typeface="+mn-ea"/>
              </a:rPr>
              <a:t>位置。</a:t>
            </a:r>
            <a:endParaRPr lang="en-US" altLang="zh-CN" sz="2000" dirty="0" smtClean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上下文限制</a:t>
            </a:r>
            <a:r>
              <a:rPr lang="en-US" altLang="zh-CN" sz="2000" b="0" dirty="0" smtClean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将规则按其描述的上下文分组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关联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逻辑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。在某种上下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文条件下，仅从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对应的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那组规则中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可用的规则。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908720"/>
            <a:ext cx="3528392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4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、产生式系统的优缺点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814428"/>
            <a:ext cx="7848872" cy="399083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</a:rPr>
              <a:t>优点</a:t>
            </a:r>
            <a:endParaRPr kumimoji="1" lang="zh-CN" altLang="en-US" sz="24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自然性</a:t>
            </a:r>
            <a:r>
              <a:rPr kumimoji="1" lang="zh-CN" altLang="en-US" sz="2000" dirty="0" smtClean="0">
                <a:latin typeface="+mn-ea"/>
                <a:ea typeface="+mn-ea"/>
              </a:rPr>
              <a:t>：知识表示形式为“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因果关系</a:t>
            </a:r>
            <a:r>
              <a:rPr kumimoji="1" lang="zh-CN" altLang="en-US" sz="2000" dirty="0" smtClean="0">
                <a:latin typeface="+mn-ea"/>
                <a:ea typeface="+mn-ea"/>
              </a:rPr>
              <a:t>”，直观</a:t>
            </a:r>
            <a:r>
              <a:rPr kumimoji="1" lang="zh-CN" altLang="en-US" sz="2000" dirty="0">
                <a:latin typeface="+mn-ea"/>
                <a:ea typeface="+mn-ea"/>
              </a:rPr>
              <a:t>、自然</a:t>
            </a:r>
            <a:r>
              <a:rPr kumimoji="1" lang="zh-CN" altLang="en-US" sz="2000" dirty="0" smtClean="0">
                <a:latin typeface="+mn-ea"/>
                <a:ea typeface="+mn-ea"/>
              </a:rPr>
              <a:t>，便于推理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模块性</a:t>
            </a:r>
            <a:r>
              <a:rPr kumimoji="1" lang="zh-CN" altLang="en-US" sz="2000" dirty="0" smtClean="0">
                <a:latin typeface="+mn-ea"/>
                <a:ea typeface="+mn-ea"/>
              </a:rPr>
              <a:t>：产生式是</a:t>
            </a:r>
            <a:r>
              <a:rPr kumimoji="1" lang="zh-CN" altLang="en-US" sz="2000" u="sng" dirty="0" smtClean="0">
                <a:latin typeface="+mn-ea"/>
                <a:ea typeface="+mn-ea"/>
              </a:rPr>
              <a:t>规则库中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基本的</a:t>
            </a:r>
            <a:r>
              <a:rPr kumimoji="1" lang="zh-CN" altLang="en-US" sz="2000" u="sng" dirty="0">
                <a:latin typeface="+mn-ea"/>
                <a:ea typeface="+mn-ea"/>
              </a:rPr>
              <a:t>知识单元</a:t>
            </a:r>
            <a:r>
              <a:rPr kumimoji="1" lang="zh-CN" altLang="en-US" sz="2000" dirty="0">
                <a:latin typeface="+mn-ea"/>
                <a:ea typeface="+mn-ea"/>
              </a:rPr>
              <a:t>，形式相同，易于</a:t>
            </a:r>
            <a:r>
              <a:rPr kumimoji="1" lang="zh-CN" altLang="en-US" sz="2000" dirty="0" smtClean="0">
                <a:latin typeface="+mn-ea"/>
                <a:ea typeface="+mn-ea"/>
              </a:rPr>
              <a:t>模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块化</a:t>
            </a:r>
            <a:r>
              <a:rPr kumimoji="1" lang="zh-CN" altLang="en-US" sz="2000" dirty="0">
                <a:latin typeface="+mn-ea"/>
                <a:ea typeface="+mn-ea"/>
              </a:rPr>
              <a:t>管理。</a:t>
            </a: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有效性</a:t>
            </a:r>
            <a:r>
              <a:rPr kumimoji="1" lang="zh-CN" altLang="en-US" sz="2000" dirty="0">
                <a:latin typeface="+mn-ea"/>
                <a:ea typeface="+mn-ea"/>
              </a:rPr>
              <a:t>：能表示确定性知识、不确定性知识、启发性知识、</a:t>
            </a:r>
            <a:r>
              <a:rPr kumimoji="1" lang="zh-CN" altLang="en-US" sz="2000" dirty="0" smtClean="0">
                <a:latin typeface="+mn-ea"/>
                <a:ea typeface="+mn-ea"/>
              </a:rPr>
              <a:t>过程性  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知识等。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清晰性</a:t>
            </a:r>
            <a:r>
              <a:rPr kumimoji="1" lang="zh-CN" altLang="en-US" sz="2000" dirty="0" smtClean="0"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固定格式</a:t>
            </a:r>
            <a:r>
              <a:rPr kumimoji="1" lang="zh-CN" altLang="en-US" sz="2000" dirty="0">
                <a:latin typeface="+mn-ea"/>
                <a:ea typeface="+mn-ea"/>
              </a:rPr>
              <a:t>，既便于规则设计，又易于对规则库中的知识</a:t>
            </a:r>
            <a:r>
              <a:rPr kumimoji="1" lang="zh-CN" altLang="en-US" sz="2000" dirty="0" smtClean="0">
                <a:latin typeface="+mn-ea"/>
                <a:ea typeface="+mn-ea"/>
              </a:rPr>
              <a:t>进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行一致性</a:t>
            </a:r>
            <a:r>
              <a:rPr kumimoji="1" lang="zh-CN" altLang="en-US" sz="2000" dirty="0">
                <a:latin typeface="+mn-ea"/>
                <a:ea typeface="+mn-ea"/>
              </a:rPr>
              <a:t>、完整性检测。</a:t>
            </a:r>
          </a:p>
        </p:txBody>
      </p:sp>
    </p:spTree>
    <p:extLst>
      <p:ext uri="{BB962C8B-B14F-4D97-AF65-F5344CB8AC3E}">
        <p14:creationId xmlns:p14="http://schemas.microsoft.com/office/powerpoint/2010/main" val="6677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624" y="1702965"/>
            <a:ext cx="7948176" cy="347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缺点</a:t>
            </a:r>
            <a:endParaRPr kumimoji="1" lang="en-US" altLang="zh-CN" sz="24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：产生式</a:t>
            </a:r>
            <a:r>
              <a:rPr kumimoji="1" lang="zh-CN" altLang="en-US" sz="2000" dirty="0" smtClean="0">
                <a:latin typeface="+mn-ea"/>
                <a:ea typeface="+mn-ea"/>
              </a:rPr>
              <a:t>求解过程，是</a:t>
            </a:r>
            <a:r>
              <a:rPr kumimoji="1" lang="zh-CN" altLang="en-US" sz="2000" dirty="0">
                <a:latin typeface="+mn-ea"/>
                <a:ea typeface="+mn-ea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反复进行</a:t>
            </a:r>
            <a:r>
              <a:rPr kumimoji="1" lang="zh-CN" altLang="en-US" sz="2000" dirty="0">
                <a:latin typeface="+mn-ea"/>
                <a:ea typeface="+mn-ea"/>
              </a:rPr>
              <a:t>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匹配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冲突消解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dirty="0" smtClean="0">
                <a:latin typeface="+mn-ea"/>
                <a:ea typeface="+mn-ea"/>
              </a:rPr>
              <a:t>”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过程。由于</a:t>
            </a:r>
            <a:r>
              <a:rPr kumimoji="1" lang="zh-CN" altLang="en-US" sz="2000" dirty="0">
                <a:latin typeface="+mn-ea"/>
                <a:ea typeface="+mn-ea"/>
              </a:rPr>
              <a:t>规则库一般都比较庞大</a:t>
            </a:r>
            <a:r>
              <a:rPr kumimoji="1" lang="zh-CN" altLang="en-US" sz="2000" dirty="0" smtClean="0">
                <a:latin typeface="+mn-ea"/>
                <a:ea typeface="+mn-ea"/>
              </a:rPr>
              <a:t>，而匹配又非常耗时，因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而效率</a:t>
            </a:r>
            <a:r>
              <a:rPr kumimoji="1" lang="zh-CN" altLang="en-US" sz="2000" dirty="0">
                <a:latin typeface="+mn-ea"/>
                <a:ea typeface="+mn-ea"/>
              </a:rPr>
              <a:t>不高。此外</a:t>
            </a:r>
            <a:r>
              <a:rPr kumimoji="1" lang="zh-CN" altLang="en-US" sz="2000" dirty="0" smtClean="0">
                <a:latin typeface="+mn-ea"/>
                <a:ea typeface="+mn-ea"/>
              </a:rPr>
              <a:t>，在</a:t>
            </a:r>
            <a:r>
              <a:rPr kumimoji="1" lang="zh-CN" altLang="en-US" sz="2000" dirty="0">
                <a:latin typeface="+mn-ea"/>
                <a:ea typeface="+mn-ea"/>
              </a:rPr>
              <a:t>求解</a:t>
            </a:r>
            <a:r>
              <a:rPr kumimoji="1" lang="zh-CN" altLang="en-US" sz="2000" u="sng" dirty="0">
                <a:latin typeface="+mn-ea"/>
                <a:ea typeface="+mn-ea"/>
              </a:rPr>
              <a:t>复杂问题</a:t>
            </a:r>
            <a:r>
              <a:rPr kumimoji="1" lang="zh-CN" altLang="en-US" sz="2000" dirty="0">
                <a:latin typeface="+mn-ea"/>
                <a:ea typeface="+mn-ea"/>
              </a:rPr>
              <a:t>时容易引起</a:t>
            </a:r>
            <a:r>
              <a:rPr kumimoji="1" lang="zh-CN" altLang="en-US" sz="2000" u="sng" dirty="0">
                <a:latin typeface="+mn-ea"/>
                <a:ea typeface="+mn-ea"/>
              </a:rPr>
              <a:t>组合爆炸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不能表示具有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结构性的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：无法表示“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结构关系的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事物</a:t>
            </a:r>
            <a:r>
              <a:rPr kumimoji="1" lang="zh-CN" altLang="en-US" sz="2000" dirty="0" smtClean="0">
                <a:latin typeface="+mn-ea"/>
                <a:ea typeface="+mn-ea"/>
              </a:rPr>
              <a:t>”之间的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区别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 smtClean="0">
                <a:latin typeface="+mn-ea"/>
                <a:ea typeface="+mn-ea"/>
              </a:rPr>
              <a:t>联系。因此，经常会与</a:t>
            </a:r>
            <a:r>
              <a:rPr kumimoji="1" lang="zh-CN" altLang="en-US" sz="2000" dirty="0">
                <a:latin typeface="+mn-ea"/>
                <a:ea typeface="+mn-ea"/>
              </a:rPr>
              <a:t>其它知识</a:t>
            </a:r>
            <a:r>
              <a:rPr kumimoji="1" lang="zh-CN" altLang="en-US" sz="2000" dirty="0" smtClean="0">
                <a:latin typeface="+mn-ea"/>
                <a:ea typeface="+mn-ea"/>
              </a:rPr>
              <a:t>表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示</a:t>
            </a:r>
            <a:r>
              <a:rPr kumimoji="1" lang="zh-CN" altLang="en-US" sz="2000" dirty="0">
                <a:latin typeface="+mn-ea"/>
                <a:ea typeface="+mn-ea"/>
              </a:rPr>
              <a:t>方法（如</a:t>
            </a:r>
            <a:r>
              <a:rPr kumimoji="1" lang="zh-CN" altLang="en-US" sz="2000" dirty="0" smtClean="0">
                <a:latin typeface="+mn-ea"/>
                <a:ea typeface="+mn-ea"/>
              </a:rPr>
              <a:t>框架、语义网络）</a:t>
            </a:r>
            <a:r>
              <a:rPr kumimoji="1" lang="zh-CN" altLang="en-US" sz="2000" dirty="0">
                <a:latin typeface="+mn-ea"/>
                <a:ea typeface="+mn-ea"/>
              </a:rPr>
              <a:t>相结合。</a:t>
            </a:r>
          </a:p>
        </p:txBody>
      </p:sp>
    </p:spTree>
    <p:extLst>
      <p:ext uri="{BB962C8B-B14F-4D97-AF65-F5344CB8AC3E}">
        <p14:creationId xmlns:p14="http://schemas.microsoft.com/office/powerpoint/2010/main" val="3687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35088" y="1772816"/>
            <a:ext cx="18486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 不确定性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68" y="2325352"/>
            <a:ext cx="338814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随机性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模糊性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不完全性</a:t>
            </a:r>
            <a:r>
              <a:rPr lang="zh-CN" altLang="en-US" sz="2000" dirty="0">
                <a:latin typeface="+mn-ea"/>
                <a:ea typeface="+mn-ea"/>
              </a:rPr>
              <a:t>引起的不确定性</a:t>
            </a:r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2843808" y="764704"/>
            <a:ext cx="2232248" cy="399579"/>
          </a:xfrm>
          <a:prstGeom prst="accentCallout2">
            <a:avLst>
              <a:gd name="adj1" fmla="val 7500"/>
              <a:gd name="adj2" fmla="val -1264"/>
              <a:gd name="adj3" fmla="val 7500"/>
              <a:gd name="adj4" fmla="val -6963"/>
              <a:gd name="adj5" fmla="val 275860"/>
              <a:gd name="adj6" fmla="val -49327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/>
              <a:t>状态：</a:t>
            </a:r>
            <a:r>
              <a:rPr lang="zh-CN" altLang="en-US" sz="2000" dirty="0" smtClean="0">
                <a:latin typeface="+mn-ea"/>
                <a:ea typeface="+mn-ea"/>
              </a:rPr>
              <a:t>真</a:t>
            </a:r>
            <a:r>
              <a:rPr lang="en-US" altLang="zh-CN" sz="2000" dirty="0" smtClean="0">
                <a:latin typeface="+mn-ea"/>
                <a:ea typeface="+mn-ea"/>
              </a:rPr>
              <a:t>/</a:t>
            </a:r>
            <a:r>
              <a:rPr lang="zh-CN" altLang="en-US" sz="2000" dirty="0" smtClean="0">
                <a:latin typeface="+mn-ea"/>
                <a:ea typeface="+mn-ea"/>
              </a:rPr>
              <a:t>假</a:t>
            </a:r>
            <a:r>
              <a:rPr lang="en-US" altLang="zh-CN" sz="2000" dirty="0" smtClean="0">
                <a:latin typeface="+mn-ea"/>
                <a:ea typeface="+mn-ea"/>
              </a:rPr>
              <a:t>/</a:t>
            </a:r>
            <a:r>
              <a:rPr lang="zh-CN" altLang="en-US" sz="2000" dirty="0" smtClean="0">
                <a:latin typeface="+mn-ea"/>
                <a:ea typeface="+mn-ea"/>
              </a:rPr>
              <a:t>中间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2" name="线形标注 1(带强调线) 1"/>
          <p:cNvSpPr/>
          <p:nvPr/>
        </p:nvSpPr>
        <p:spPr bwMode="auto">
          <a:xfrm>
            <a:off x="4387039" y="2578552"/>
            <a:ext cx="3923928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若头痛且流涕，则有可能患了感冒 </a:t>
            </a:r>
          </a:p>
        </p:txBody>
      </p:sp>
      <p:sp>
        <p:nvSpPr>
          <p:cNvPr id="16" name="线形标注 1(带强调线) 15"/>
          <p:cNvSpPr/>
          <p:nvPr/>
        </p:nvSpPr>
        <p:spPr bwMode="auto">
          <a:xfrm>
            <a:off x="4394702" y="3356992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高低、冷热、大小、强弱、胖瘦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7" name="线形标注 1(带强调线) 16"/>
          <p:cNvSpPr/>
          <p:nvPr/>
        </p:nvSpPr>
        <p:spPr bwMode="auto">
          <a:xfrm>
            <a:off x="4400294" y="4108136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老马识途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8" name="线形标注 1(带强调线) 17"/>
          <p:cNvSpPr/>
          <p:nvPr/>
        </p:nvSpPr>
        <p:spPr bwMode="auto">
          <a:xfrm>
            <a:off x="4401205" y="4859280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火星有水、生命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2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1"/>
          <p:cNvSpPr txBox="1">
            <a:spLocks noChangeArrowheads="1"/>
          </p:cNvSpPr>
          <p:nvPr/>
        </p:nvSpPr>
        <p:spPr bwMode="auto">
          <a:xfrm>
            <a:off x="684213" y="908720"/>
            <a:ext cx="55439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⑷、产生式系统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示例：动物识别系统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1774255"/>
            <a:ext cx="7846283" cy="259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有毛发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有羽毛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能飞行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能生蛋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26224" y="4392400"/>
            <a:ext cx="5077509" cy="949752"/>
            <a:chOff x="1226224" y="4392400"/>
            <a:chExt cx="5077509" cy="949752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392400"/>
              <a:ext cx="216024" cy="432048"/>
              <a:chOff x="2051720" y="4365104"/>
              <a:chExt cx="216024" cy="432048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 bwMode="auto">
            <a:xfrm>
              <a:off x="1226224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+mn-ea"/>
                  <a:ea typeface="+mn-ea"/>
                </a:rPr>
                <a:t>左</a:t>
              </a:r>
              <a:r>
                <a:rPr lang="zh-CN" altLang="en-US" sz="2000" dirty="0" smtClean="0">
                  <a:latin typeface="+mn-ea"/>
                  <a:ea typeface="+mn-ea"/>
                </a:rPr>
                <a:t>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前提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条件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148064" y="4392400"/>
              <a:ext cx="432048" cy="432048"/>
              <a:chOff x="2051720" y="4365104"/>
              <a:chExt cx="216024" cy="43204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矩形 12"/>
            <p:cNvSpPr/>
            <p:nvPr/>
          </p:nvSpPr>
          <p:spPr bwMode="auto">
            <a:xfrm>
              <a:off x="4424443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+mn-ea"/>
                  <a:ea typeface="+mn-ea"/>
                </a:rPr>
                <a:t>右部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结论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操作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641681" y="1772816"/>
            <a:ext cx="792182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又细分为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哺乳动物，吃肉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R6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哺乳动物，长有爪子、利齿、眼睛前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视，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，并且是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42625" y="1803880"/>
            <a:ext cx="7920880" cy="2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R10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食肉动物，颜色是黄褐色、有黑色条纹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625" y="1824905"/>
            <a:ext cx="7848872" cy="225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有蹄动物，有长腿、长颈、颜色是黄褐色、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有蹄动物，颜色是白色、有黑色条纹，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斑马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4054" y="1800112"/>
            <a:ext cx="81549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鸟类，不会飞、长腿、长颈、颜色是黑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白相杂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鸵鸟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部分，有长腿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有长颈，也出现在规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部分。但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是有蹄动物，而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是鸟的分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类，不会混淆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冲突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鸟类，不会飞行、能游水、颜色是黑色和白色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企鹅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鸟类，会飞行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59" y="797223"/>
            <a:ext cx="818748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09600" indent="-609600" algn="just"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 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斑点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588256" cy="334722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3568" y="908720"/>
            <a:ext cx="3672408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动物分类顺序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步骤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8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zh-CN" altLang="en-US" sz="2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268611"/>
            <a:ext cx="8029326" cy="23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开始观察到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：动物的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颜色是黄褐色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，有长腿、长颈，颜色是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黄褐色、有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黄褐色，有深色斑点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再看到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：该动物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给幼兽喂奶，并能反刍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39825" y="260648"/>
            <a:ext cx="633643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latin typeface="+mn-ea"/>
                <a:ea typeface="+mn-ea"/>
              </a:rPr>
              <a:t>识别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长颈鹿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（前提：模式识别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机器视觉）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4271030"/>
            <a:ext cx="8352928" cy="1015162"/>
            <a:chOff x="611560" y="4271030"/>
            <a:chExt cx="8352928" cy="1015162"/>
          </a:xfrm>
        </p:grpSpPr>
        <p:sp>
          <p:nvSpPr>
            <p:cNvPr id="2" name="矩形 1"/>
            <p:cNvSpPr/>
            <p:nvPr/>
          </p:nvSpPr>
          <p:spPr>
            <a:xfrm>
              <a:off x="3635896" y="4809138"/>
              <a:ext cx="5328592" cy="4770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609600" indent="-609600" algn="just">
                <a:lnSpc>
                  <a:spcPts val="3000"/>
                </a:lnSpc>
                <a:buFontTx/>
                <a:buNone/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若该动物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能产乳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，那么它是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哺乳动物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611560" y="4271030"/>
              <a:ext cx="8029326" cy="45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事实库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规则集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匹配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首先可用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560" y="5462640"/>
            <a:ext cx="72728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→更新事实库为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1412776"/>
            <a:ext cx="8389366" cy="2786246"/>
            <a:chOff x="251520" y="1412776"/>
            <a:chExt cx="8389366" cy="2786246"/>
          </a:xfrm>
        </p:grpSpPr>
        <p:sp>
          <p:nvSpPr>
            <p:cNvPr id="5" name="矩形 4"/>
            <p:cNvSpPr/>
            <p:nvPr/>
          </p:nvSpPr>
          <p:spPr>
            <a:xfrm>
              <a:off x="611560" y="3645024"/>
              <a:ext cx="8029326" cy="55399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→事实库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中知识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增加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颜色是黄褐色、深色斑点、能产乳、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反刍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51520" y="1412776"/>
              <a:ext cx="288305" cy="2520280"/>
              <a:chOff x="251520" y="1412776"/>
              <a:chExt cx="288305" cy="2520280"/>
            </a:xfrm>
          </p:grpSpPr>
          <p:cxnSp>
            <p:nvCxnSpPr>
              <p:cNvPr id="8" name="直接连接符 7"/>
              <p:cNvCxnSpPr/>
              <p:nvPr/>
            </p:nvCxnSpPr>
            <p:spPr bwMode="auto">
              <a:xfrm>
                <a:off x="251520" y="1412776"/>
                <a:ext cx="0" cy="2520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51520" y="141277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51520" y="3325928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51520" y="393305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232248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67544" y="836713"/>
            <a:ext cx="8316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96752"/>
            <a:ext cx="8280920" cy="11079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→更新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事实库为：</a:t>
            </a: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反刍）</a:t>
            </a:r>
          </a:p>
        </p:txBody>
      </p:sp>
      <p:sp>
        <p:nvSpPr>
          <p:cNvPr id="5" name="矩形 4"/>
          <p:cNvSpPr/>
          <p:nvPr/>
        </p:nvSpPr>
        <p:spPr>
          <a:xfrm>
            <a:off x="413792" y="2348880"/>
            <a:ext cx="847868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仍无法识别，且事实库也不能和其它规则的前提条件相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，需再观察。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进一步发现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，该动物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很长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事实库增加知识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长腿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有长颈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792" y="3914040"/>
            <a:ext cx="1781944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440" y="5357247"/>
            <a:ext cx="372616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出该动物为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长颈鹿！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441088" y="4293096"/>
            <a:ext cx="8676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→R11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有蹄动物，有长腿、长颈、颜色是黄褐色、有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深色斑点，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437" y="5887985"/>
            <a:ext cx="2665403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过程终止。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  <p:bldP spid="10" grpId="0"/>
      <p:bldP spid="11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 txBox="1">
            <a:spLocks noChangeArrowheads="1"/>
          </p:cNvSpPr>
          <p:nvPr/>
        </p:nvSpPr>
        <p:spPr bwMode="auto">
          <a:xfrm>
            <a:off x="727075" y="1727509"/>
            <a:ext cx="7877175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综合数据库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若存在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用过的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规则前提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，能与事实库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相匹配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转③，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否则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转⑤；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使用规则，更新事实库，并标记所用规则；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是否包含解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。有，即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终止求解过程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，否则转②；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⑤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要求更多关于问题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的知识，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若不能提供所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需知识，则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解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失败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，否则更新事实库并转②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7347" name="Rectangle 3"/>
          <p:cNvSpPr txBox="1">
            <a:spLocks noChangeArrowheads="1"/>
          </p:cNvSpPr>
          <p:nvPr/>
        </p:nvSpPr>
        <p:spPr bwMode="auto">
          <a:xfrm>
            <a:off x="684213" y="836613"/>
            <a:ext cx="46799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步骤：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075" y="5012046"/>
            <a:ext cx="7877175" cy="8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ts val="3500"/>
              </a:lnSpc>
              <a:defRPr/>
            </a:pPr>
            <a:r>
              <a:rPr lang="en-US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简单的产生式系统，其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简单的断言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实用</a:t>
            </a:r>
            <a:r>
              <a:rPr lang="zh-CN" altLang="en-US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</a:t>
            </a:r>
            <a:r>
              <a:rPr lang="zh-CN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更复杂</a:t>
            </a:r>
            <a:r>
              <a:rPr lang="zh-CN" altLang="zh-CN" sz="24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687410" y="904853"/>
            <a:ext cx="4032374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、知识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endParaRPr lang="zh-CN" altLang="en-US" sz="20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11561" y="1844824"/>
            <a:ext cx="7992888" cy="348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2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人类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思维活动规律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的反映和抽象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表现方式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接近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人类自然语言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，并能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通过计算机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精确处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数理逻辑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用数学方法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形式逻辑的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一个分支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符号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理论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符号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客观</a:t>
            </a:r>
            <a:r>
              <a:rPr lang="zh-CN" altLang="zh-CN" sz="2000" u="sng" dirty="0">
                <a:latin typeface="+mn-ea"/>
                <a:ea typeface="+mn-ea"/>
                <a:cs typeface="Times New Roman" panose="02020603050405020304" pitchFamily="18" charset="0"/>
              </a:rPr>
              <a:t>对象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及有关的</a:t>
            </a:r>
            <a:r>
              <a:rPr lang="zh-CN" altLang="zh-CN" sz="2000" u="sng" dirty="0">
                <a:latin typeface="+mn-ea"/>
                <a:ea typeface="+mn-ea"/>
                <a:cs typeface="Times New Roman" panose="02020603050405020304" pitchFamily="18" charset="0"/>
              </a:rPr>
              <a:t>逻辑推理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谓词分析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式化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逻辑表示：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利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描述问题求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谓词：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个体的性质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，或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两个以上个体之间关系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的词。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3764" y="1714876"/>
            <a:ext cx="7920880" cy="257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可表示性</a:t>
            </a:r>
            <a:r>
              <a:rPr lang="zh-CN" altLang="en-US" sz="2400" dirty="0">
                <a:latin typeface="+mn-ea"/>
              </a:rPr>
              <a:t>、</a:t>
            </a:r>
            <a:r>
              <a:rPr lang="zh-CN" altLang="en-US" sz="2400" dirty="0" smtClean="0">
                <a:latin typeface="+mn-ea"/>
              </a:rPr>
              <a:t>可</a:t>
            </a:r>
            <a:r>
              <a:rPr lang="zh-CN" altLang="en-US" sz="2400" dirty="0">
                <a:latin typeface="+mn-ea"/>
              </a:rPr>
              <a:t>利用性</a:t>
            </a: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可表示性</a:t>
            </a:r>
            <a:r>
              <a:rPr lang="en-US" altLang="zh-CN" sz="2000" dirty="0">
                <a:latin typeface="+mn-ea"/>
              </a:rPr>
              <a:t>: </a:t>
            </a:r>
            <a:r>
              <a:rPr lang="zh-CN" altLang="en-US" sz="2000" dirty="0">
                <a:latin typeface="+mn-ea"/>
              </a:rPr>
              <a:t>知识</a:t>
            </a:r>
            <a:r>
              <a:rPr lang="zh-CN" altLang="en-US" sz="2000" dirty="0" smtClean="0">
                <a:latin typeface="+mn-ea"/>
              </a:rPr>
              <a:t>可用</a:t>
            </a:r>
            <a:r>
              <a:rPr lang="zh-CN" altLang="en-US" sz="2000" dirty="0">
                <a:latin typeface="+mn-ea"/>
              </a:rPr>
              <a:t>适当</a:t>
            </a:r>
            <a:r>
              <a:rPr lang="zh-CN" altLang="en-US" sz="2000" dirty="0" smtClean="0">
                <a:latin typeface="+mn-ea"/>
              </a:rPr>
              <a:t>形式进行表示</a:t>
            </a:r>
            <a:endParaRPr lang="en-US" altLang="zh-CN" sz="2000" dirty="0" smtClean="0"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语言</a:t>
            </a:r>
            <a:r>
              <a:rPr lang="zh-CN" altLang="en-US" sz="2000" dirty="0">
                <a:latin typeface="+mn-ea"/>
              </a:rPr>
              <a:t>、文字</a:t>
            </a:r>
            <a:r>
              <a:rPr lang="zh-CN" altLang="en-US" sz="2000" dirty="0" smtClean="0">
                <a:latin typeface="+mn-ea"/>
              </a:rPr>
              <a:t>、声音、图形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像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、神经网络</a:t>
            </a:r>
            <a:r>
              <a:rPr lang="en-US" altLang="zh-CN" sz="2000" dirty="0" smtClean="0">
                <a:latin typeface="+mn-ea"/>
              </a:rPr>
              <a:t>…</a:t>
            </a:r>
            <a:endParaRPr lang="zh-CN" altLang="en-US" sz="2000" dirty="0" smtClean="0">
              <a:latin typeface="+mn-ea"/>
            </a:endParaRPr>
          </a:p>
          <a:p>
            <a:pPr lvl="1" algn="just"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</a:rPr>
              <a:t>可利用性</a:t>
            </a:r>
            <a:r>
              <a:rPr lang="en-US" altLang="zh-CN" sz="2000" dirty="0" smtClean="0">
                <a:latin typeface="+mn-ea"/>
              </a:rPr>
              <a:t>: </a:t>
            </a:r>
            <a:r>
              <a:rPr lang="zh-CN" altLang="en-US" sz="2000" dirty="0" smtClean="0">
                <a:latin typeface="+mn-ea"/>
              </a:rPr>
              <a:t>知识可被利用（运用） 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85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683568" y="914400"/>
            <a:ext cx="237619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5.1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命题逻辑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682625" y="1772816"/>
            <a:ext cx="7993063" cy="397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、基本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基础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用于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描述客观事物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陈述句式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天在下雨；天晴；血液是红色的；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月亮是方的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这些句子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在特定情况下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具有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含义，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逻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辑上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通常用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字母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：北京是座古老的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城市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0"/>
              </a:spcAft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    一个命题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不能同时既为真又为假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，但可在一定条件下为真，在另一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种条件下为假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latin typeface="+mn-ea"/>
                <a:ea typeface="+mn-ea"/>
              </a:rPr>
              <a:t>二进制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十进制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    没有真假含义的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语句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>
                <a:latin typeface="+mn-ea"/>
                <a:ea typeface="+mn-ea"/>
              </a:rPr>
              <a:t>感叹句、疑问句</a:t>
            </a:r>
            <a:r>
              <a:rPr lang="zh-CN" altLang="en-US" sz="2000" dirty="0" smtClean="0">
                <a:latin typeface="+mn-ea"/>
                <a:ea typeface="+mn-ea"/>
              </a:rPr>
              <a:t>等），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不是命题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688974" y="908050"/>
            <a:ext cx="1938809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、复合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82625" y="1700808"/>
            <a:ext cx="7921625" cy="303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命题逻辑中，表达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单一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原子命题可通过</a:t>
            </a:r>
            <a:r>
              <a:rPr lang="zh-CN" altLang="zh-CN" sz="2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：天在下雨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：天晴。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¬Q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天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在下雨，则天不晴。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”和“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”是“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”。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82625" y="1731396"/>
            <a:ext cx="8281863" cy="4431983"/>
          </a:xfrm>
          <a:prstGeom prst="rect">
            <a:avLst/>
          </a:prstGeom>
          <a:blipFill rotWithShape="0">
            <a:blip r:embed="rId2"/>
            <a:stretch>
              <a:fillRect l="-2281" b="-192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62467" name="矩形 4"/>
          <p:cNvSpPr>
            <a:spLocks noChangeArrowheads="1"/>
          </p:cNvSpPr>
          <p:nvPr/>
        </p:nvSpPr>
        <p:spPr bwMode="auto">
          <a:xfrm>
            <a:off x="684213" y="1043444"/>
            <a:ext cx="15835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种连接词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7366664" y="2897648"/>
            <a:ext cx="1080120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并且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342351" y="2361866"/>
            <a:ext cx="1368152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不可能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366664" y="3427008"/>
            <a:ext cx="1080120" cy="504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转折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4312" y="1044476"/>
            <a:ext cx="1295400" cy="368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sz="2400" kern="100" dirty="0">
                <a:latin typeface="+mn-ea"/>
                <a:ea typeface="+mn-ea"/>
              </a:rPr>
              <a:t>真值表：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6975"/>
              </p:ext>
            </p:extLst>
          </p:nvPr>
        </p:nvGraphicFramePr>
        <p:xfrm>
          <a:off x="1331640" y="2661232"/>
          <a:ext cx="6912768" cy="1944216"/>
        </p:xfrm>
        <a:graphic>
          <a:graphicData uri="http://schemas.openxmlformats.org/drawingml/2006/table">
            <a:tbl>
              <a:tblPr firstRow="1" firstCol="1" bandRow="1"/>
              <a:tblGrid>
                <a:gridCol w="983982"/>
                <a:gridCol w="987965"/>
                <a:gridCol w="987965"/>
                <a:gridCol w="987965"/>
                <a:gridCol w="988961"/>
                <a:gridCol w="987965"/>
                <a:gridCol w="987965"/>
              </a:tblGrid>
              <a:tr h="3888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¬P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∧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∨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2"/>
                      <a:stretch>
                        <a:fillRect l="-601235" t="-28125" r="-1235" b="-423438"/>
                      </a:stretch>
                    </a:blipFill>
                  </a:tcPr>
                </a:tc>
              </a:tr>
              <a:tr h="15553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zh-CN" sz="2400" kern="1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572000" y="1772816"/>
            <a:ext cx="3817093" cy="816408"/>
            <a:chOff x="4644008" y="1772816"/>
            <a:chExt cx="3817093" cy="816408"/>
          </a:xfrm>
        </p:grpSpPr>
        <p:sp>
          <p:nvSpPr>
            <p:cNvPr id="3" name="矩形 2"/>
            <p:cNvSpPr/>
            <p:nvPr/>
          </p:nvSpPr>
          <p:spPr bwMode="auto">
            <a:xfrm>
              <a:off x="4644008" y="1797483"/>
              <a:ext cx="1368152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与假、或真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157043" y="1772816"/>
              <a:ext cx="230405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相同为真、不同演算</a:t>
              </a:r>
            </a:p>
          </p:txBody>
        </p:sp>
        <p:sp>
          <p:nvSpPr>
            <p:cNvPr id="5" name="左大括号 4"/>
            <p:cNvSpPr/>
            <p:nvPr/>
          </p:nvSpPr>
          <p:spPr bwMode="auto">
            <a:xfrm rot="5400000">
              <a:off x="5152367" y="1801441"/>
              <a:ext cx="423439" cy="1152127"/>
            </a:xfrm>
            <a:prstGeom prst="leftBrace">
              <a:avLst>
                <a:gd name="adj1" fmla="val 4811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左大括号 7"/>
            <p:cNvSpPr/>
            <p:nvPr/>
          </p:nvSpPr>
          <p:spPr bwMode="auto">
            <a:xfrm rot="5400000">
              <a:off x="7097353" y="1768512"/>
              <a:ext cx="423439" cy="1152127"/>
            </a:xfrm>
            <a:prstGeom prst="leftBrace">
              <a:avLst>
                <a:gd name="adj1" fmla="val 4811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49983" y="4869160"/>
            <a:ext cx="7454465" cy="89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，可用“</a:t>
            </a:r>
            <a:r>
              <a:rPr lang="en-US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”表示其具有“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意义。</a:t>
            </a:r>
            <a:endParaRPr lang="en-US" altLang="zh-CN" sz="24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，真值</a:t>
            </a:r>
            <a:r>
              <a:rPr lang="zh-CN" altLang="en-US" sz="24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应根据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其原子命题的真值而定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1728104"/>
                <a:ext cx="8064896" cy="4231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ts val="3200"/>
                  </a:lnSpc>
                  <a:spcAft>
                    <a:spcPts val="60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复合命题</a:t>
                </a:r>
                <a:r>
                  <a:rPr lang="zh-CN" altLang="zh-CN" sz="2000" dirty="0">
                    <a:latin typeface="+mn-ea"/>
                    <a:ea typeface="+mn-ea"/>
                  </a:rPr>
                  <a:t>提供了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简单推理</a:t>
                </a:r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形象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表述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命题及其推理，命题逻辑中用符号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Q…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不具有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固定含义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latin typeface="+mn-ea"/>
                    <a:ea typeface="+mn-ea"/>
                  </a:rPr>
                  <a:t>命题，称为“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>
                    <a:latin typeface="+mn-ea"/>
                    <a:ea typeface="+mn-ea"/>
                  </a:rPr>
                  <a:t>”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</a:rPr>
                  <a:t>一</a:t>
                </a:r>
                <a:r>
                  <a:rPr lang="zh-CN" altLang="zh-CN" sz="2000" dirty="0">
                    <a:latin typeface="+mn-ea"/>
                    <a:ea typeface="+mn-ea"/>
                  </a:rPr>
                  <a:t>个命题变元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可表示</a:t>
                </a:r>
                <a:r>
                  <a:rPr lang="zh-CN" altLang="en-US" sz="2000" dirty="0">
                    <a:latin typeface="+mn-ea"/>
                    <a:ea typeface="+mn-ea"/>
                  </a:rPr>
                  <a:t>有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“真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、假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”含义</a:t>
                </a:r>
                <a:r>
                  <a:rPr lang="zh-CN" altLang="zh-CN" sz="2000" dirty="0">
                    <a:latin typeface="+mn-ea"/>
                    <a:ea typeface="+mn-ea"/>
                  </a:rPr>
                  <a:t>的各种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命题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，因而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可利用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构成“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合式公式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”。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为原子命题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为合式公式，称为原子公式；</a:t>
                </a: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为合式公式，则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¬P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是一个合式公式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合式公式，则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∨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都是合式公式；</a:t>
                </a:r>
              </a:p>
              <a:p>
                <a:pPr marL="800100" lvl="1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经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有限次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使用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以上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得到的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2000" u="sng" dirty="0">
                    <a:latin typeface="+mn-ea"/>
                    <a:ea typeface="+mn-ea"/>
                    <a:cs typeface="Times New Roman" panose="02020603050405020304" pitchFamily="18" charset="0"/>
                  </a:rPr>
                  <a:t>原子公式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u="sng" dirty="0">
                    <a:latin typeface="+mn-ea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u="sng" dirty="0">
                    <a:latin typeface="+mn-ea"/>
                    <a:ea typeface="+mn-ea"/>
                    <a:cs typeface="Times New Roman" panose="02020603050405020304" pitchFamily="18" charset="0"/>
                  </a:rPr>
                  <a:t>圆括号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所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组成的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符号串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，也是合式公式。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28104"/>
                <a:ext cx="8064896" cy="4231928"/>
              </a:xfrm>
              <a:prstGeom prst="rect">
                <a:avLst/>
              </a:prstGeom>
              <a:blipFill rotWithShape="0">
                <a:blip r:embed="rId2"/>
                <a:stretch>
                  <a:fillRect l="-1814" t="-863" r="-1512" b="-1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83568" y="963935"/>
            <a:ext cx="1872208" cy="4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、合式公式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980728"/>
            <a:ext cx="55446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400" dirty="0" smtClean="0">
                <a:latin typeface="+mn-ea"/>
                <a:ea typeface="+mn-ea"/>
              </a:rPr>
              <a:t>为表达</a:t>
            </a:r>
            <a:r>
              <a:rPr lang="zh-CN" altLang="zh-CN" sz="2400" dirty="0">
                <a:latin typeface="+mn-ea"/>
                <a:ea typeface="+mn-ea"/>
              </a:rPr>
              <a:t>简洁，对合式公式还有如下规定：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53539" y="1773971"/>
                <a:ext cx="7950909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最外层括号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可以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省去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运算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优先次序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¬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、∧、∨、→、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同级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出现顺序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优先运算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定义合式公式后，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可讨论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如何用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命题逻辑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简单的逻辑推理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主要研究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的有效性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2000" u="sng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一些</a:t>
                </a:r>
                <a:r>
                  <a:rPr lang="zh-CN" altLang="zh-CN" sz="2000" u="sng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zh-CN" sz="2000" u="sng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新的</a:t>
                </a:r>
                <a:r>
                  <a:rPr lang="zh-CN" altLang="zh-CN" sz="2000" u="sng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（前提→结论）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endParaRPr lang="en-US" altLang="zh-CN" sz="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，假定有合式公式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，能否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---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能否用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命题逻辑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假言推理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39" y="1773971"/>
                <a:ext cx="7950909" cy="3847207"/>
              </a:xfrm>
              <a:prstGeom prst="rect">
                <a:avLst/>
              </a:prstGeom>
              <a:blipFill rotWithShape="0">
                <a:blip r:embed="rId2"/>
                <a:stretch>
                  <a:fillRect l="-2301" r="-1840" b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83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88974" y="908050"/>
            <a:ext cx="2802906" cy="40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、蕴含式、等价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69920" y="1786464"/>
                <a:ext cx="7848872" cy="37446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2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命题逻辑</a:t>
                </a:r>
                <a:r>
                  <a:rPr lang="zh-CN" altLang="zh-CN" sz="2400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为描述</a:t>
                </a:r>
                <a:r>
                  <a:rPr lang="zh-CN" altLang="zh-CN" sz="2400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推理，定义了相应的</a:t>
                </a:r>
                <a:r>
                  <a:rPr lang="zh-CN" altLang="zh-CN" sz="2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推理规则</a:t>
                </a:r>
                <a:r>
                  <a:rPr lang="zh-CN" altLang="zh-CN" sz="2400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和“</a:t>
                </a:r>
                <a:r>
                  <a:rPr lang="zh-CN" altLang="zh-CN" sz="24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蕴含式</a:t>
                </a:r>
                <a:r>
                  <a:rPr lang="zh-CN" altLang="zh-CN" sz="2400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、“</a:t>
                </a:r>
                <a:r>
                  <a:rPr lang="zh-CN" altLang="zh-CN" sz="24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等价式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400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</a:t>
                </a:r>
                <a:r>
                  <a:rPr lang="zh-CN" altLang="zh-CN" sz="24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概念。</a:t>
                </a:r>
                <a:endParaRPr lang="en-US" altLang="zh-CN" sz="2400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P→Q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恒为真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蕴含式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永真蕴含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(P→Q)⇒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</a:p>
              <a:p>
                <a:pPr marL="342900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恒为真，则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⇔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等价式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P⇔ ¬(¬P)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2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⇒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蕴含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⇔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等价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0" y="1786464"/>
                <a:ext cx="7848872" cy="3744615"/>
              </a:xfrm>
              <a:prstGeom prst="rect">
                <a:avLst/>
              </a:prstGeom>
              <a:blipFill rotWithShape="0">
                <a:blip r:embed="rId2"/>
                <a:stretch>
                  <a:fillRect l="-2409" t="-2769" r="-155" b="-2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836712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zh-CN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蕴含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式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5544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908720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等价</a:t>
            </a:r>
            <a:r>
              <a:rPr lang="zh-CN" altLang="zh-CN" sz="28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式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87160"/>
            <a:ext cx="49363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2"/>
          <p:cNvSpPr>
            <a:spLocks noChangeArrowheads="1"/>
          </p:cNvSpPr>
          <p:nvPr/>
        </p:nvSpPr>
        <p:spPr bwMode="auto">
          <a:xfrm>
            <a:off x="688975" y="908050"/>
            <a:ext cx="3378970" cy="40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命题逻辑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的推理规则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4213" y="1746250"/>
            <a:ext cx="7920037" cy="415498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P-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（随时引入前提）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T-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推导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过程中，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前面有一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永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真蕴含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推导过程中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结论引入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CP---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能从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一组前提集合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中推导出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从这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中推导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为任意引入的命题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设有如下假言推理：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如果天下大雨，则停止足球赛；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天正在下大雨；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所以停止足球赛。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684213" y="1755973"/>
            <a:ext cx="80645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叙述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sz="2000" b="0" dirty="0">
                <a:latin typeface="+mn-ea"/>
                <a:ea typeface="+mn-ea"/>
              </a:rPr>
              <a:t>---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系统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状态、环境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条件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概念、定义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事实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过程型</a:t>
            </a:r>
            <a:r>
              <a:rPr lang="en-US" altLang="zh-CN" sz="2000" b="0" dirty="0">
                <a:latin typeface="+mn-ea"/>
                <a:ea typeface="+mn-ea"/>
              </a:rPr>
              <a:t>---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系统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状态变化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问题求解过程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操作、演算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行动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控制型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、演算和行动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判断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比较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、决策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4213" y="3356992"/>
            <a:ext cx="8064500" cy="2031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zh-CN" sz="2400" dirty="0" smtClean="0">
                <a:latin typeface="+mn-ea"/>
                <a:ea typeface="+mn-ea"/>
              </a:rPr>
              <a:t>北京到上海，乘飞机还是坐火车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zh-CN" sz="2400" dirty="0" smtClean="0">
                <a:latin typeface="+mn-ea"/>
                <a:ea typeface="+mn-ea"/>
              </a:rPr>
              <a:t>知识归纳：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叙述型：</a:t>
            </a:r>
            <a:r>
              <a:rPr lang="zh-CN" altLang="zh-CN" sz="2000" dirty="0" smtClean="0">
                <a:latin typeface="+mn-ea"/>
                <a:ea typeface="+mn-ea"/>
              </a:rPr>
              <a:t>北京、上海、飞机、火车、时间、费用。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过程型：</a:t>
            </a:r>
            <a:r>
              <a:rPr lang="zh-CN" altLang="zh-CN" sz="2000" dirty="0" smtClean="0">
                <a:latin typeface="+mn-ea"/>
                <a:ea typeface="+mn-ea"/>
              </a:rPr>
              <a:t>乘飞机、坐火车。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控制型：</a:t>
            </a:r>
            <a:r>
              <a:rPr lang="zh-CN" altLang="zh-CN" sz="2000" dirty="0" smtClean="0">
                <a:latin typeface="+mn-ea"/>
                <a:ea typeface="+mn-ea"/>
              </a:rPr>
              <a:t>乘飞机较快、较贵；坐火车较慢、较便宜。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3939" y="951111"/>
            <a:ext cx="3692037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eaLnBrk="1" hangingPunct="1"/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、人工智能中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latin typeface="+mn-ea"/>
                <a:ea typeface="+mn-ea"/>
              </a:rPr>
              <a:t>知识类型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992888" cy="2419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65800"/>
            <a:ext cx="6408712" cy="360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6" y="4692763"/>
            <a:ext cx="7992888" cy="680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6" y="5455550"/>
            <a:ext cx="7992888" cy="660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60" y="421853"/>
            <a:ext cx="3505504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728925" y="864008"/>
            <a:ext cx="295168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5.2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70564" y="1760903"/>
            <a:ext cx="8136259" cy="142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、命题逻辑</a:t>
            </a:r>
            <a:r>
              <a:rPr lang="zh-CN" altLang="en-US" sz="2400" dirty="0">
                <a:latin typeface="+mn-ea"/>
                <a:ea typeface="+mn-ea"/>
              </a:rPr>
              <a:t>与谓词逻辑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400" dirty="0">
                <a:latin typeface="+mn-ea"/>
                <a:ea typeface="+mn-ea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命题逻辑</a:t>
            </a:r>
            <a:r>
              <a:rPr lang="zh-CN" altLang="en-US" sz="2400" dirty="0">
                <a:latin typeface="+mn-ea"/>
                <a:ea typeface="+mn-ea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400" dirty="0">
                <a:latin typeface="+mn-ea"/>
                <a:ea typeface="+mn-ea"/>
              </a:rPr>
              <a:t>是</a:t>
            </a:r>
            <a:r>
              <a:rPr lang="zh-CN" altLang="en-US" sz="2400" dirty="0" smtClean="0">
                <a:latin typeface="+mn-ea"/>
                <a:ea typeface="+mn-ea"/>
              </a:rPr>
              <a:t>最先应用</a:t>
            </a:r>
            <a:r>
              <a:rPr lang="zh-CN" altLang="en-US" sz="2400" dirty="0">
                <a:latin typeface="+mn-ea"/>
                <a:ea typeface="+mn-ea"/>
              </a:rPr>
              <a:t>于人工智能的两种逻辑，</a:t>
            </a:r>
            <a:r>
              <a:rPr lang="zh-CN" altLang="en-US" sz="2400" dirty="0" smtClean="0">
                <a:latin typeface="+mn-ea"/>
                <a:ea typeface="+mn-ea"/>
              </a:rPr>
              <a:t>对</a:t>
            </a:r>
            <a:r>
              <a:rPr lang="zh-CN" altLang="en-US" sz="2400" u="sng" dirty="0" smtClean="0">
                <a:latin typeface="+mn-ea"/>
                <a:ea typeface="+mn-ea"/>
              </a:rPr>
              <a:t>知识</a:t>
            </a:r>
            <a:r>
              <a:rPr lang="zh-CN" altLang="en-US" sz="2400" u="sng" dirty="0">
                <a:latin typeface="+mn-ea"/>
                <a:ea typeface="+mn-ea"/>
              </a:rPr>
              <a:t>的形式化</a:t>
            </a:r>
            <a:r>
              <a:rPr lang="zh-CN" altLang="en-US" sz="2400" dirty="0">
                <a:latin typeface="+mn-ea"/>
                <a:ea typeface="+mn-ea"/>
              </a:rPr>
              <a:t>表示，特别是</a:t>
            </a:r>
            <a:r>
              <a:rPr lang="zh-CN" altLang="en-US" sz="2400" u="sng" dirty="0" smtClean="0">
                <a:latin typeface="+mn-ea"/>
                <a:ea typeface="+mn-ea"/>
              </a:rPr>
              <a:t>定理证明</a:t>
            </a:r>
            <a:r>
              <a:rPr lang="zh-CN" altLang="en-US" sz="2400" dirty="0" smtClean="0">
                <a:latin typeface="+mn-ea"/>
                <a:ea typeface="+mn-ea"/>
              </a:rPr>
              <a:t>有重要</a:t>
            </a:r>
            <a:r>
              <a:rPr lang="zh-CN" altLang="en-US" sz="2400" dirty="0">
                <a:latin typeface="+mn-ea"/>
                <a:ea typeface="+mn-ea"/>
              </a:rPr>
              <a:t>作用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70563" y="3455687"/>
            <a:ext cx="8136259" cy="1701505"/>
            <a:chOff x="670563" y="3455687"/>
            <a:chExt cx="8136259" cy="1701505"/>
          </a:xfrm>
        </p:grpSpPr>
        <p:grpSp>
          <p:nvGrpSpPr>
            <p:cNvPr id="19" name="组合 18"/>
            <p:cNvGrpSpPr/>
            <p:nvPr/>
          </p:nvGrpSpPr>
          <p:grpSpPr>
            <a:xfrm>
              <a:off x="4455825" y="4311001"/>
              <a:ext cx="4004607" cy="846191"/>
              <a:chOff x="4184616" y="4820248"/>
              <a:chExt cx="4004607" cy="846191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184616" y="5068343"/>
                <a:ext cx="1312967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命题逻辑</a:t>
                </a:r>
                <a:endParaRPr lang="zh-CN" altLang="en-US" sz="2400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6876256" y="5068343"/>
                <a:ext cx="1312967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400" dirty="0" smtClean="0">
                    <a:latin typeface="+mn-ea"/>
                  </a:rPr>
                  <a:t>谓词逻辑</a:t>
                </a:r>
                <a:endParaRPr lang="zh-CN" altLang="en-US" sz="2400" dirty="0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5483933" y="4820248"/>
                <a:ext cx="1392323" cy="846191"/>
                <a:chOff x="5483933" y="4820248"/>
                <a:chExt cx="1392323" cy="846191"/>
              </a:xfrm>
            </p:grpSpPr>
            <p:cxnSp>
              <p:nvCxnSpPr>
                <p:cNvPr id="10" name="直接箭头连接符 9"/>
                <p:cNvCxnSpPr/>
                <p:nvPr/>
              </p:nvCxnSpPr>
              <p:spPr bwMode="auto">
                <a:xfrm>
                  <a:off x="5497583" y="5173184"/>
                  <a:ext cx="1378673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5" name="矩形 14"/>
                <p:cNvSpPr/>
                <p:nvPr/>
              </p:nvSpPr>
              <p:spPr>
                <a:xfrm>
                  <a:off x="5891902" y="4820248"/>
                  <a:ext cx="61732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2000" dirty="0" smtClean="0">
                      <a:latin typeface="+mn-ea"/>
                    </a:rPr>
                    <a:t>扩展</a:t>
                  </a:r>
                  <a:endParaRPr lang="zh-CN" altLang="en-US" sz="2000" dirty="0"/>
                </a:p>
              </p:txBody>
            </p:sp>
            <p:cxnSp>
              <p:nvCxnSpPr>
                <p:cNvPr id="16" name="直接箭头连接符 15"/>
                <p:cNvCxnSpPr/>
                <p:nvPr/>
              </p:nvCxnSpPr>
              <p:spPr bwMode="auto">
                <a:xfrm>
                  <a:off x="5483933" y="5329928"/>
                  <a:ext cx="1378673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" name="矩形 16"/>
                <p:cNvSpPr/>
                <p:nvPr/>
              </p:nvSpPr>
              <p:spPr>
                <a:xfrm>
                  <a:off x="5905550" y="5358662"/>
                  <a:ext cx="61732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2000" dirty="0" smtClean="0">
                      <a:latin typeface="+mn-ea"/>
                    </a:rPr>
                    <a:t>特殊</a:t>
                  </a:r>
                  <a:endParaRPr lang="zh-CN" altLang="en-US" sz="2000" dirty="0"/>
                </a:p>
              </p:txBody>
            </p:sp>
          </p:grpSp>
        </p:grp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670563" y="3455687"/>
              <a:ext cx="8136259" cy="897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5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    谓词逻辑</a:t>
              </a:r>
              <a:r>
                <a:rPr lang="zh-CN" altLang="en-US" sz="2400" dirty="0" smtClean="0">
                  <a:latin typeface="+mn-ea"/>
                  <a:ea typeface="+mn-ea"/>
                </a:rPr>
                <a:t>是</a:t>
              </a:r>
              <a:r>
                <a:rPr lang="zh-CN" altLang="en-US" sz="2400" dirty="0" smtClean="0">
                  <a:solidFill>
                    <a:srgbClr val="0000FF"/>
                  </a:solidFill>
                  <a:latin typeface="+mn-ea"/>
                  <a:ea typeface="+mn-ea"/>
                </a:rPr>
                <a:t>命题逻辑</a:t>
              </a:r>
              <a:r>
                <a:rPr lang="zh-CN" altLang="en-US" sz="2400" dirty="0" smtClean="0">
                  <a:latin typeface="+mn-ea"/>
                  <a:ea typeface="+mn-ea"/>
                </a:rPr>
                <a:t>的</a:t>
              </a:r>
              <a:r>
                <a:rPr lang="zh-CN" altLang="en-US" sz="2400" u="sng" dirty="0" smtClean="0">
                  <a:latin typeface="+mn-ea"/>
                  <a:ea typeface="+mn-ea"/>
                </a:rPr>
                <a:t>扩展</a:t>
              </a:r>
              <a:r>
                <a:rPr lang="zh-CN" altLang="en-US" sz="2400" dirty="0" smtClean="0">
                  <a:latin typeface="+mn-ea"/>
                  <a:ea typeface="+mn-ea"/>
                </a:rPr>
                <a:t>，</a:t>
              </a:r>
              <a:r>
                <a:rPr lang="zh-CN" altLang="en-US" sz="2400" dirty="0">
                  <a:latin typeface="+mn-ea"/>
                  <a:ea typeface="+mn-ea"/>
                </a:rPr>
                <a:t>命题逻辑</a:t>
              </a:r>
              <a:r>
                <a:rPr lang="zh-CN" altLang="en-US" sz="2400" dirty="0" smtClean="0">
                  <a:latin typeface="+mn-ea"/>
                  <a:ea typeface="+mn-ea"/>
                </a:rPr>
                <a:t>可看作</a:t>
              </a:r>
              <a:r>
                <a:rPr lang="zh-CN" altLang="en-US" sz="2400" dirty="0">
                  <a:latin typeface="+mn-ea"/>
                  <a:ea typeface="+mn-ea"/>
                </a:rPr>
                <a:t>是谓词逻辑的一种</a:t>
              </a:r>
              <a:r>
                <a:rPr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特殊形式</a:t>
              </a:r>
              <a:r>
                <a:rPr lang="zh-CN" altLang="en-US" sz="2400" dirty="0" smtClean="0">
                  <a:latin typeface="+mn-ea"/>
                  <a:ea typeface="+mn-ea"/>
                </a:rPr>
                <a:t>。</a:t>
              </a:r>
              <a:endParaRPr lang="zh-CN" altLang="en-US" sz="2400" b="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84213" y="1844229"/>
            <a:ext cx="7848227" cy="345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命题表示法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无法反映事物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表述不同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事物间的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张是老张的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儿子，无法表述老张与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小张是父子关系。</a:t>
            </a: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，“张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三是学生”，“李四是学生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个命题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，无法将两者的共同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特征“都是学生”表示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可否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李四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上述命题？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665163" y="1036638"/>
            <a:ext cx="3330773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、命题逻辑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的局限性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27075" y="1046163"/>
            <a:ext cx="197271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、谓词逻辑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4" y="1764904"/>
            <a:ext cx="8331744" cy="3372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思想：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原子命题</a:t>
            </a:r>
            <a:r>
              <a:rPr lang="zh-CN" altLang="zh-CN" sz="24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分解成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en-US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客体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en-US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两部分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谓词逻辑中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，可用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是人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代表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任何人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如张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李四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三段论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dirty="0" smtClean="0">
                <a:latin typeface="宋体" panose="02010600030101010101" pitchFamily="2" charset="-122"/>
              </a:rPr>
              <a:t>①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所有人都是会死的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en-US" altLang="zh-CN" sz="2400" dirty="0" smtClean="0">
                <a:latin typeface="宋体" panose="02010600030101010101" pitchFamily="2" charset="-122"/>
              </a:rPr>
              <a:t>②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因为诸葛亮是人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en-US" altLang="zh-CN" sz="2400" dirty="0" smtClean="0">
                <a:latin typeface="宋体" panose="02010600030101010101" pitchFamily="2" charset="-122"/>
              </a:rPr>
              <a:t>③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所以诸葛亮是会死的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801267"/>
                <a:ext cx="7992888" cy="2923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n-ea"/>
                      </a:rPr>
                      <m:t>𝐃𝐢𝐞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；“</a:t>
                </a:r>
                <a14:m>
                  <m:oMath xmlns:m="http://schemas.openxmlformats.org/officeDocument/2006/math">
                    <m:r>
                      <a:rPr lang="en-US" altLang="zh-CN" sz="24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所有的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② Human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 Die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①、②、③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论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相应的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三段论正确，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就是能够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01267"/>
                <a:ext cx="7992888" cy="2923877"/>
              </a:xfrm>
              <a:prstGeom prst="rect">
                <a:avLst/>
              </a:prstGeom>
              <a:blipFill rotWithShape="0">
                <a:blip r:embed="rId2"/>
                <a:stretch>
                  <a:fillRect l="-2288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83568" y="930786"/>
            <a:ext cx="2165657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线形标注 2(带强调线) 2"/>
          <p:cNvSpPr/>
          <p:nvPr/>
        </p:nvSpPr>
        <p:spPr bwMode="auto">
          <a:xfrm>
            <a:off x="7380312" y="930786"/>
            <a:ext cx="1152128" cy="38210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082"/>
              <a:gd name="adj6" fmla="val -179339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</a:p>
        </p:txBody>
      </p:sp>
    </p:spTree>
    <p:extLst>
      <p:ext uri="{BB962C8B-B14F-4D97-AF65-F5344CB8AC3E}">
        <p14:creationId xmlns:p14="http://schemas.microsoft.com/office/powerpoint/2010/main" val="13087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Text Box 4"/>
              <p:cNvSpPr txBox="1">
                <a:spLocks noChangeArrowheads="1"/>
              </p:cNvSpPr>
              <p:nvPr/>
            </p:nvSpPr>
            <p:spPr bwMode="auto">
              <a:xfrm>
                <a:off x="683269" y="1700808"/>
                <a:ext cx="7849171" cy="3717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2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谓词逻辑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用形式“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”进行表述。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2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个谓词可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分为“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”与“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客体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”两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个部分。</a:t>
                </a:r>
              </a:p>
              <a:p>
                <a:pPr marL="342900" indent="-342900" eaLnBrk="1" hangingPunct="1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独立存在的事物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某个抽象的概念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是个体，一般用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小写字母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：表示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个体的性质、状态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个体之间的关系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大写字母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表示。（这里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269" y="1700808"/>
                <a:ext cx="7849171" cy="3717300"/>
              </a:xfrm>
              <a:prstGeom prst="rect">
                <a:avLst/>
              </a:prstGeom>
              <a:blipFill rotWithShape="0">
                <a:blip r:embed="rId2"/>
                <a:stretch>
                  <a:fillRect l="-1863" b="-1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83567" y="1772816"/>
            <a:ext cx="7920881" cy="351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“张三是学生”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，谓词表示：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其中：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刻画特征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谓词表示中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变元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命题“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&gt;10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,10)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，命题“小张的父亲是老师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Teacher(father(Zhang))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其中“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father(Zhang)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342900" indent="-342900" eaLnBrk="1" hangingPunct="1">
              <a:lnSpc>
                <a:spcPts val="4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谓词中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特定个体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替代时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也就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或“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1741453"/>
                <a:ext cx="8208912" cy="3631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，若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每个个体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常量、变元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，称为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20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本身又是一个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，如此类推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buClr>
                    <a:srgbClr val="C00000"/>
                  </a:buClr>
                </a:pPr>
                <a:endParaRPr lang="zh-CN" altLang="en-US" sz="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个体变元的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是整数”，则个体域为所有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整数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buClr>
                    <a:srgbClr val="C00000"/>
                  </a:buClr>
                </a:pPr>
                <a:endParaRPr lang="en-US" altLang="zh-CN" sz="8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谓词与函数不同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u="sng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谓词的真值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en-US" sz="2000" u="sng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函数的值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是个体域中的一个个体，无真值可言。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1741453"/>
                <a:ext cx="8208912" cy="3631763"/>
              </a:xfrm>
              <a:prstGeom prst="rect">
                <a:avLst/>
              </a:prstGeom>
              <a:blipFill rotWithShape="0">
                <a:blip r:embed="rId2"/>
                <a:stretch>
                  <a:fillRect l="-1782" r="-1485" b="-13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3568" y="1753840"/>
            <a:ext cx="792088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是谓词逻辑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最直观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逻辑表达，以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1200"/>
              </a:spcAft>
              <a:buClr>
                <a:srgbClr val="C00000"/>
              </a:buClr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张三与李四打网球（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 and Li play tennis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写为：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 (Zhang, Li, tennis)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其中：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，动作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tennis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4213" y="1824608"/>
            <a:ext cx="7929562" cy="3836640"/>
          </a:xfrm>
          <a:noFill/>
        </p:spPr>
        <p:txBody>
          <a:bodyPr lIns="0" tIns="0" rIns="0" bIns="0"/>
          <a:lstStyle/>
          <a:p>
            <a:pPr eaLnBrk="1" hangingPunct="1">
              <a:lnSpc>
                <a:spcPts val="4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谓词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zh-CN" alt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能更细致地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刻画知识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表达能力强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北京是个城市。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既能将城市这个概念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分割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又可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将“城市”与“北京”两个概念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在一起，说明“北京” 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是“城市”的子概念。（层次）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可表示变化情况</a:t>
            </a:r>
          </a:p>
          <a:p>
            <a:pPr eaLnBrk="1" hangingPunct="1">
              <a:lnSpc>
                <a:spcPts val="4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地球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683568" y="1052736"/>
            <a:ext cx="1883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谓词的特点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35555</TotalTime>
  <Words>13677</Words>
  <Application>Microsoft Office PowerPoint</Application>
  <PresentationFormat>全屏显示(4:3)</PresentationFormat>
  <Paragraphs>1495</Paragraphs>
  <Slides>196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196</vt:i4>
      </vt:variant>
    </vt:vector>
  </HeadingPairs>
  <TitlesOfParts>
    <vt:vector size="213" baseType="lpstr">
      <vt:lpstr>黑体</vt:lpstr>
      <vt:lpstr>楷体</vt:lpstr>
      <vt:lpstr>楷体_GB2312</vt:lpstr>
      <vt:lpstr>隶书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Verdana</vt:lpstr>
      <vt:lpstr>Wingdings</vt:lpstr>
      <vt:lpstr>Profile</vt:lpstr>
      <vt:lpstr>默认设计模板</vt:lpstr>
      <vt:lpstr>Visio</vt:lpstr>
      <vt:lpstr>Visio.Drawing.6</vt:lpstr>
      <vt:lpstr>Knowledge Representation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猴子和香蕉问题演示：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语义网络表示（Semantic Network）</vt:lpstr>
      <vt:lpstr>PowerPoint 演示文稿</vt:lpstr>
      <vt:lpstr>2.6.1 语义网络的结构</vt:lpstr>
      <vt:lpstr>2.6.2 语义网络知识表示</vt:lpstr>
      <vt:lpstr>1、语义网络的基本语义关系</vt:lpstr>
      <vt:lpstr>PowerPoint 演示文稿</vt:lpstr>
      <vt:lpstr>⑵、聚集关系</vt:lpstr>
      <vt:lpstr>⑶、属性关系</vt:lpstr>
      <vt:lpstr>PowerPoint 演示文稿</vt:lpstr>
      <vt:lpstr>⑷、推论关系</vt:lpstr>
      <vt:lpstr>⑸、相近关系</vt:lpstr>
      <vt:lpstr>⑹、方位关系</vt:lpstr>
      <vt:lpstr>⑺、时间关系</vt:lpstr>
      <vt:lpstr>⑻、构成关系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2.8 框架表达法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fengqi</cp:lastModifiedBy>
  <cp:revision>3573</cp:revision>
  <dcterms:created xsi:type="dcterms:W3CDTF">2013-07-30T08:45:25Z</dcterms:created>
  <dcterms:modified xsi:type="dcterms:W3CDTF">2019-06-10T16:09:23Z</dcterms:modified>
</cp:coreProperties>
</file>